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7"/>
  </p:notesMasterIdLst>
  <p:sldIdLst>
    <p:sldId id="256" r:id="rId2"/>
    <p:sldId id="292" r:id="rId3"/>
    <p:sldId id="261" r:id="rId4"/>
    <p:sldId id="301" r:id="rId5"/>
    <p:sldId id="302" r:id="rId6"/>
    <p:sldId id="293" r:id="rId7"/>
    <p:sldId id="298" r:id="rId8"/>
    <p:sldId id="295" r:id="rId9"/>
    <p:sldId id="303" r:id="rId10"/>
    <p:sldId id="304" r:id="rId11"/>
    <p:sldId id="296" r:id="rId12"/>
    <p:sldId id="297" r:id="rId13"/>
    <p:sldId id="264" r:id="rId14"/>
    <p:sldId id="300" r:id="rId15"/>
    <p:sldId id="278" r:id="rId16"/>
  </p:sldIdLst>
  <p:sldSz cx="9144000" cy="5143500" type="screen16x9"/>
  <p:notesSz cx="7010400" cy="9296400"/>
  <p:embeddedFontLst>
    <p:embeddedFont>
      <p:font typeface="Catamaran" panose="020B0604020202020204" charset="0"/>
      <p:regular r:id="rId18"/>
      <p:bold r:id="rId19"/>
    </p:embeddedFont>
    <p:embeddedFont>
      <p:font typeface="Catamaran Thin" panose="020B0604020202020204" charset="0"/>
      <p:regular r:id="rId20"/>
      <p:bold r:id="rId21"/>
    </p:embeddedFont>
    <p:embeddedFont>
      <p:font typeface="Calibri" panose="020F0502020204030204" pitchFamily="34" charset="0"/>
      <p:regular r:id="rId22"/>
      <p:bold r:id="rId23"/>
      <p:italic r:id="rId24"/>
      <p:boldItalic r:id="rId25"/>
    </p:embeddedFont>
    <p:embeddedFont>
      <p:font typeface="Corbel" panose="020B05030202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8"/>
    <a:srgbClr val="FFE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EC2C83-4F27-46E9-AB52-EA9CB43B9D6F}">
  <a:tblStyle styleId="{93EC2C83-4F27-46E9-AB52-EA9CB43B9D6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77553AC-1573-4A18-AE2D-678138A4FA2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68503" autoAdjust="0"/>
  </p:normalViewPr>
  <p:slideViewPr>
    <p:cSldViewPr snapToGrid="0">
      <p:cViewPr varScale="1">
        <p:scale>
          <a:sx n="101" d="100"/>
          <a:sy n="101" d="100"/>
        </p:scale>
        <p:origin x="1098" y="96"/>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arenR"/>
            </a:pPr>
            <a:endParaRPr lang="en-US" dirty="0"/>
          </a:p>
        </p:txBody>
      </p:sp>
    </p:spTree>
    <p:extLst>
      <p:ext uri="{BB962C8B-B14F-4D97-AF65-F5344CB8AC3E}">
        <p14:creationId xmlns:p14="http://schemas.microsoft.com/office/powerpoint/2010/main" val="4078396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228600" indent="-228600">
              <a:buFont typeface="+mj-lt"/>
              <a:buAutoNum type="arabicParenR"/>
            </a:pPr>
            <a:endParaRPr lang="en-US" dirty="0"/>
          </a:p>
        </p:txBody>
      </p:sp>
    </p:spTree>
    <p:extLst>
      <p:ext uri="{BB962C8B-B14F-4D97-AF65-F5344CB8AC3E}">
        <p14:creationId xmlns:p14="http://schemas.microsoft.com/office/powerpoint/2010/main" val="1008744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228600" indent="-228600" defTabSz="931774">
              <a:buFont typeface="+mj-lt"/>
              <a:buAutoNum type="arabicParenR"/>
              <a:defRPr/>
            </a:pPr>
            <a:endParaRPr lang="en-US" dirty="0"/>
          </a:p>
        </p:txBody>
      </p:sp>
    </p:spTree>
    <p:extLst>
      <p:ext uri="{BB962C8B-B14F-4D97-AF65-F5344CB8AC3E}">
        <p14:creationId xmlns:p14="http://schemas.microsoft.com/office/powerpoint/2010/main" val="1712425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0267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d9c6d70173_1_13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d9c6d70173_1_13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040107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defRPr/>
            </a:pPr>
            <a:endParaRPr lang="en-US" dirty="0"/>
          </a:p>
        </p:txBody>
      </p:sp>
    </p:spTree>
    <p:extLst>
      <p:ext uri="{BB962C8B-B14F-4D97-AF65-F5344CB8AC3E}">
        <p14:creationId xmlns:p14="http://schemas.microsoft.com/office/powerpoint/2010/main" val="2991616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5452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666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368300" indent="-228600">
              <a:buFont typeface="+mj-lt"/>
              <a:buAutoNum type="arabicParenR"/>
            </a:pPr>
            <a:endParaRPr lang="en-US" dirty="0"/>
          </a:p>
        </p:txBody>
      </p:sp>
    </p:spTree>
    <p:extLst>
      <p:ext uri="{BB962C8B-B14F-4D97-AF65-F5344CB8AC3E}">
        <p14:creationId xmlns:p14="http://schemas.microsoft.com/office/powerpoint/2010/main" val="319913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228600" indent="-228600">
              <a:buFont typeface="+mj-lt"/>
              <a:buAutoNum type="arabicParenR"/>
            </a:pPr>
            <a:endParaRPr lang="en-US" dirty="0"/>
          </a:p>
        </p:txBody>
      </p:sp>
    </p:spTree>
    <p:extLst>
      <p:ext uri="{BB962C8B-B14F-4D97-AF65-F5344CB8AC3E}">
        <p14:creationId xmlns:p14="http://schemas.microsoft.com/office/powerpoint/2010/main" val="3023831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228600" indent="-228600">
              <a:buFont typeface="+mj-lt"/>
              <a:buAutoNum type="arabicParenR"/>
            </a:pPr>
            <a:endParaRPr dirty="0"/>
          </a:p>
        </p:txBody>
      </p:sp>
    </p:spTree>
    <p:extLst>
      <p:ext uri="{BB962C8B-B14F-4D97-AF65-F5344CB8AC3E}">
        <p14:creationId xmlns:p14="http://schemas.microsoft.com/office/powerpoint/2010/main" val="3346938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arenR"/>
            </a:pPr>
            <a:endParaRPr lang="en-US" dirty="0"/>
          </a:p>
        </p:txBody>
      </p:sp>
    </p:spTree>
    <p:extLst>
      <p:ext uri="{BB962C8B-B14F-4D97-AF65-F5344CB8AC3E}">
        <p14:creationId xmlns:p14="http://schemas.microsoft.com/office/powerpoint/2010/main" val="3648390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981075" y="-78100"/>
            <a:ext cx="11516344" cy="5221552"/>
            <a:chOff x="-981075" y="-78100"/>
            <a:chExt cx="11516344" cy="5221552"/>
          </a:xfrm>
        </p:grpSpPr>
        <p:sp>
          <p:nvSpPr>
            <p:cNvPr id="11" name="Google Shape;11;p2"/>
            <p:cNvSpPr/>
            <p:nvPr/>
          </p:nvSpPr>
          <p:spPr>
            <a:xfrm rot="10800000">
              <a:off x="4304464"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accent4">
                <a:alpha val="1508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12" name="Google Shape;12;p2"/>
            <p:cNvSpPr/>
            <p:nvPr/>
          </p:nvSpPr>
          <p:spPr>
            <a:xfrm rot="10800000">
              <a:off x="64192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13" name="Google Shape;13;p2"/>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14" name="Google Shape;14;p2"/>
            <p:cNvSpPr/>
            <p:nvPr/>
          </p:nvSpPr>
          <p:spPr>
            <a:xfrm>
              <a:off x="1133400"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accent4">
                <a:alpha val="1508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15" name="Google Shape;15;p2"/>
            <p:cNvSpPr/>
            <p:nvPr/>
          </p:nvSpPr>
          <p:spPr>
            <a:xfrm>
              <a:off x="3247913"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16" name="Google Shape;16;p2"/>
            <p:cNvSpPr/>
            <p:nvPr/>
          </p:nvSpPr>
          <p:spPr>
            <a:xfrm>
              <a:off x="74768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17" name="Google Shape;17;p2"/>
            <p:cNvSpPr/>
            <p:nvPr/>
          </p:nvSpPr>
          <p:spPr>
            <a:xfrm>
              <a:off x="7620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18" name="Google Shape;18;p2"/>
            <p:cNvSpPr/>
            <p:nvPr/>
          </p:nvSpPr>
          <p:spPr>
            <a:xfrm>
              <a:off x="2190677"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19" name="Google Shape;19;p2"/>
            <p:cNvSpPr/>
            <p:nvPr/>
          </p:nvSpPr>
          <p:spPr>
            <a:xfrm>
              <a:off x="641963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20" name="Google Shape;20;p2"/>
            <p:cNvSpPr/>
            <p:nvPr/>
          </p:nvSpPr>
          <p:spPr>
            <a:xfrm>
              <a:off x="8534106"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21" name="Google Shape;21;p2"/>
            <p:cNvSpPr/>
            <p:nvPr/>
          </p:nvSpPr>
          <p:spPr>
            <a:xfrm>
              <a:off x="-98107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22" name="Google Shape;22;p2"/>
            <p:cNvSpPr/>
            <p:nvPr/>
          </p:nvSpPr>
          <p:spPr>
            <a:xfrm>
              <a:off x="3247878"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23" name="Google Shape;23;p2"/>
            <p:cNvSpPr/>
            <p:nvPr/>
          </p:nvSpPr>
          <p:spPr>
            <a:xfrm>
              <a:off x="536235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24" name="Google Shape;24;p2"/>
            <p:cNvSpPr/>
            <p:nvPr/>
          </p:nvSpPr>
          <p:spPr>
            <a:xfrm>
              <a:off x="7848601" y="18269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4">
                <a:alpha val="1508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25" name="Google Shape;25;p2"/>
            <p:cNvSpPr/>
            <p:nvPr/>
          </p:nvSpPr>
          <p:spPr>
            <a:xfrm>
              <a:off x="1448201" y="-781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4">
                <a:alpha val="1508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26" name="Google Shape;26;p2"/>
            <p:cNvSpPr/>
            <p:nvPr/>
          </p:nvSpPr>
          <p:spPr>
            <a:xfrm>
              <a:off x="-581024" y="334095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4">
                <a:alpha val="1508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27" name="Google Shape;27;p2"/>
            <p:cNvSpPr/>
            <p:nvPr/>
          </p:nvSpPr>
          <p:spPr>
            <a:xfrm>
              <a:off x="1152450" y="131360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4">
                <a:alpha val="1508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28" name="Google Shape;28;p2"/>
            <p:cNvSpPr/>
            <p:nvPr/>
          </p:nvSpPr>
          <p:spPr>
            <a:xfrm>
              <a:off x="7496375" y="316145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4">
                <a:alpha val="1508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29" name="Google Shape;29;p2"/>
            <p:cNvSpPr/>
            <p:nvPr/>
          </p:nvSpPr>
          <p:spPr>
            <a:xfrm rot="10800000">
              <a:off x="7744475" y="-9"/>
              <a:ext cx="1027674" cy="752485"/>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accent4">
                <a:alpha val="1508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grpSp>
      <p:sp>
        <p:nvSpPr>
          <p:cNvPr id="30" name="Google Shape;30;p2"/>
          <p:cNvSpPr txBox="1">
            <a:spLocks noGrp="1"/>
          </p:cNvSpPr>
          <p:nvPr>
            <p:ph type="ctrTitle"/>
          </p:nvPr>
        </p:nvSpPr>
        <p:spPr>
          <a:xfrm>
            <a:off x="702900" y="3250075"/>
            <a:ext cx="4955100" cy="11598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latin typeface="Corbel" panose="020B0503020204020204" pitchFamily="34" charset="0"/>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6417" y="4450610"/>
            <a:ext cx="2225732" cy="40439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7"/>
        <p:cNvGrpSpPr/>
        <p:nvPr/>
      </p:nvGrpSpPr>
      <p:grpSpPr>
        <a:xfrm>
          <a:off x="0" y="0"/>
          <a:ext cx="0" cy="0"/>
          <a:chOff x="0" y="0"/>
          <a:chExt cx="0" cy="0"/>
        </a:xfrm>
      </p:grpSpPr>
      <p:sp>
        <p:nvSpPr>
          <p:cNvPr id="88" name="Google Shape;88;p6"/>
          <p:cNvSpPr/>
          <p:nvPr/>
        </p:nvSpPr>
        <p:spPr>
          <a:xfrm>
            <a:off x="-45517" y="689752"/>
            <a:ext cx="624020" cy="68879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101" name="Google Shape;101;p6"/>
          <p:cNvSpPr txBox="1">
            <a:spLocks noGrp="1"/>
          </p:cNvSpPr>
          <p:nvPr>
            <p:ph type="title"/>
          </p:nvPr>
        </p:nvSpPr>
        <p:spPr>
          <a:xfrm>
            <a:off x="779100" y="836000"/>
            <a:ext cx="6010500" cy="396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Corbel" panose="020B0503020204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2" name="Google Shape;102;p6"/>
          <p:cNvSpPr txBox="1">
            <a:spLocks noGrp="1"/>
          </p:cNvSpPr>
          <p:nvPr>
            <p:ph type="body" idx="1"/>
          </p:nvPr>
        </p:nvSpPr>
        <p:spPr>
          <a:xfrm>
            <a:off x="779075" y="1503550"/>
            <a:ext cx="2808300" cy="32685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2000">
                <a:latin typeface="Corbel" panose="020B0503020204020204" pitchFamily="34" charset="0"/>
              </a:defRPr>
            </a:lvl1pPr>
            <a:lvl2pPr marL="914400" lvl="1" indent="-317500" rtl="0">
              <a:spcBef>
                <a:spcPts val="800"/>
              </a:spcBef>
              <a:spcAft>
                <a:spcPts val="0"/>
              </a:spcAft>
              <a:buSzPts val="1400"/>
              <a:buChar char="⬡"/>
              <a:defRPr sz="2000"/>
            </a:lvl2pPr>
            <a:lvl3pPr marL="1371600" lvl="2" indent="-317500" rtl="0">
              <a:spcBef>
                <a:spcPts val="800"/>
              </a:spcBef>
              <a:spcAft>
                <a:spcPts val="0"/>
              </a:spcAft>
              <a:buSzPts val="14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103" name="Google Shape;103;p6"/>
          <p:cNvSpPr txBox="1">
            <a:spLocks noGrp="1"/>
          </p:cNvSpPr>
          <p:nvPr>
            <p:ph type="body" idx="2"/>
          </p:nvPr>
        </p:nvSpPr>
        <p:spPr>
          <a:xfrm>
            <a:off x="3981304" y="1503550"/>
            <a:ext cx="2808300" cy="32685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2000">
                <a:latin typeface="Corbel" panose="020B0503020204020204" pitchFamily="34" charset="0"/>
              </a:defRPr>
            </a:lvl1pPr>
            <a:lvl2pPr marL="914400" lvl="1" indent="-317500" rtl="0">
              <a:spcBef>
                <a:spcPts val="800"/>
              </a:spcBef>
              <a:spcAft>
                <a:spcPts val="0"/>
              </a:spcAft>
              <a:buSzPts val="1400"/>
              <a:buChar char="⬡"/>
              <a:defRPr sz="2000"/>
            </a:lvl2pPr>
            <a:lvl3pPr marL="1371600" lvl="2" indent="-317500" rtl="0">
              <a:spcBef>
                <a:spcPts val="800"/>
              </a:spcBef>
              <a:spcAft>
                <a:spcPts val="0"/>
              </a:spcAft>
              <a:buSzPts val="14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104" name="Google Shape;104;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atin typeface="Corbel" panose="020B050302020402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43" name="Google Shape;72;p5"/>
          <p:cNvGrpSpPr/>
          <p:nvPr userDrawn="1"/>
        </p:nvGrpSpPr>
        <p:grpSpPr>
          <a:xfrm>
            <a:off x="6320991" y="-7"/>
            <a:ext cx="3630818" cy="5143498"/>
            <a:chOff x="6320991" y="-7"/>
            <a:chExt cx="3630818" cy="5143498"/>
          </a:xfrm>
          <a:solidFill>
            <a:srgbClr val="FFE5EB"/>
          </a:solidFill>
        </p:grpSpPr>
        <p:sp>
          <p:nvSpPr>
            <p:cNvPr id="44" name="Google Shape;73;p5"/>
            <p:cNvSpPr/>
            <p:nvPr/>
          </p:nvSpPr>
          <p:spPr>
            <a:xfrm>
              <a:off x="6320991"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45" name="Google Shape;74;p5"/>
            <p:cNvSpPr/>
            <p:nvPr/>
          </p:nvSpPr>
          <p:spPr>
            <a:xfrm>
              <a:off x="7806636"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46" name="Google Shape;75;p5"/>
            <p:cNvSpPr/>
            <p:nvPr/>
          </p:nvSpPr>
          <p:spPr>
            <a:xfrm>
              <a:off x="8548210"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47" name="Google Shape;76;p5"/>
            <p:cNvSpPr/>
            <p:nvPr/>
          </p:nvSpPr>
          <p:spPr>
            <a:xfrm rot="10800000">
              <a:off x="7806422" y="30"/>
              <a:ext cx="1404540" cy="515400"/>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48" name="Google Shape;77;p5"/>
            <p:cNvSpPr/>
            <p:nvPr/>
          </p:nvSpPr>
          <p:spPr>
            <a:xfrm>
              <a:off x="7806643" y="1543679"/>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49" name="Google Shape;78;p5"/>
            <p:cNvSpPr/>
            <p:nvPr/>
          </p:nvSpPr>
          <p:spPr>
            <a:xfrm>
              <a:off x="7065077"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50" name="Google Shape;79;p5"/>
            <p:cNvSpPr/>
            <p:nvPr/>
          </p:nvSpPr>
          <p:spPr>
            <a:xfrm>
              <a:off x="8745616" y="1335143"/>
              <a:ext cx="835681" cy="92246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alpha val="11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51" name="Google Shape;80;p5"/>
            <p:cNvSpPr/>
            <p:nvPr/>
          </p:nvSpPr>
          <p:spPr>
            <a:xfrm>
              <a:off x="7133773" y="3941724"/>
              <a:ext cx="507445" cy="5601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alpha val="11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52" name="Google Shape;81;p5"/>
            <p:cNvSpPr/>
            <p:nvPr/>
          </p:nvSpPr>
          <p:spPr>
            <a:xfrm rot="10800000">
              <a:off x="7406482" y="-7"/>
              <a:ext cx="720792" cy="527782"/>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accent1">
                <a:alpha val="11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53" name="Google Shape;82;p5"/>
            <p:cNvSpPr/>
            <p:nvPr/>
          </p:nvSpPr>
          <p:spPr>
            <a:xfrm>
              <a:off x="7331887" y="2181982"/>
              <a:ext cx="962029" cy="106196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alpha val="11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54" name="Google Shape;83;p5"/>
            <p:cNvSpPr/>
            <p:nvPr/>
          </p:nvSpPr>
          <p:spPr>
            <a:xfrm>
              <a:off x="8548210" y="2833077"/>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gr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6417" y="4448142"/>
            <a:ext cx="2210276" cy="40159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5"/>
        <p:cNvGrpSpPr/>
        <p:nvPr/>
      </p:nvGrpSpPr>
      <p:grpSpPr>
        <a:xfrm>
          <a:off x="0" y="0"/>
          <a:ext cx="0" cy="0"/>
          <a:chOff x="0" y="0"/>
          <a:chExt cx="0" cy="0"/>
        </a:xfrm>
      </p:grpSpPr>
      <p:sp>
        <p:nvSpPr>
          <p:cNvPr id="106" name="Google Shape;106;p7"/>
          <p:cNvSpPr/>
          <p:nvPr/>
        </p:nvSpPr>
        <p:spPr>
          <a:xfrm>
            <a:off x="-45517" y="689752"/>
            <a:ext cx="624020" cy="68879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119" name="Google Shape;119;p7"/>
          <p:cNvSpPr txBox="1">
            <a:spLocks noGrp="1"/>
          </p:cNvSpPr>
          <p:nvPr>
            <p:ph type="title"/>
          </p:nvPr>
        </p:nvSpPr>
        <p:spPr>
          <a:xfrm>
            <a:off x="779100" y="836000"/>
            <a:ext cx="6677100" cy="396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Corbel" panose="020B0503020204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0" name="Google Shape;120;p7"/>
          <p:cNvSpPr txBox="1">
            <a:spLocks noGrp="1"/>
          </p:cNvSpPr>
          <p:nvPr>
            <p:ph type="body" idx="1"/>
          </p:nvPr>
        </p:nvSpPr>
        <p:spPr>
          <a:xfrm>
            <a:off x="779100" y="1503550"/>
            <a:ext cx="2079900" cy="32685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800">
                <a:latin typeface="Corbel" panose="020B0503020204020204" pitchFamily="34" charset="0"/>
              </a:defRPr>
            </a:lvl1pPr>
            <a:lvl2pPr marL="914400" lvl="1" indent="-317500" rtl="0">
              <a:spcBef>
                <a:spcPts val="800"/>
              </a:spcBef>
              <a:spcAft>
                <a:spcPts val="0"/>
              </a:spcAft>
              <a:buSzPts val="1400"/>
              <a:buChar char="⬡"/>
              <a:defRPr sz="1800"/>
            </a:lvl2pPr>
            <a:lvl3pPr marL="1371600" lvl="2" indent="-317500" rtl="0">
              <a:spcBef>
                <a:spcPts val="800"/>
              </a:spcBef>
              <a:spcAft>
                <a:spcPts val="0"/>
              </a:spcAft>
              <a:buSzPts val="14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21" name="Google Shape;121;p7"/>
          <p:cNvSpPr txBox="1">
            <a:spLocks noGrp="1"/>
          </p:cNvSpPr>
          <p:nvPr>
            <p:ph type="body" idx="2"/>
          </p:nvPr>
        </p:nvSpPr>
        <p:spPr>
          <a:xfrm>
            <a:off x="3077669" y="1503550"/>
            <a:ext cx="2079900" cy="32685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800">
                <a:latin typeface="Corbel" panose="020B0503020204020204" pitchFamily="34" charset="0"/>
              </a:defRPr>
            </a:lvl1pPr>
            <a:lvl2pPr marL="914400" lvl="1" indent="-317500" rtl="0">
              <a:spcBef>
                <a:spcPts val="800"/>
              </a:spcBef>
              <a:spcAft>
                <a:spcPts val="0"/>
              </a:spcAft>
              <a:buSzPts val="1400"/>
              <a:buChar char="⬡"/>
              <a:defRPr sz="1800"/>
            </a:lvl2pPr>
            <a:lvl3pPr marL="1371600" lvl="2" indent="-317500" rtl="0">
              <a:spcBef>
                <a:spcPts val="800"/>
              </a:spcBef>
              <a:spcAft>
                <a:spcPts val="0"/>
              </a:spcAft>
              <a:buSzPts val="14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22" name="Google Shape;122;p7"/>
          <p:cNvSpPr txBox="1">
            <a:spLocks noGrp="1"/>
          </p:cNvSpPr>
          <p:nvPr>
            <p:ph type="body" idx="3"/>
          </p:nvPr>
        </p:nvSpPr>
        <p:spPr>
          <a:xfrm>
            <a:off x="5376238" y="1503550"/>
            <a:ext cx="2079900" cy="32685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800">
                <a:latin typeface="Corbel" panose="020B0503020204020204" pitchFamily="34" charset="0"/>
              </a:defRPr>
            </a:lvl1pPr>
            <a:lvl2pPr marL="914400" lvl="1" indent="-317500" rtl="0">
              <a:spcBef>
                <a:spcPts val="800"/>
              </a:spcBef>
              <a:spcAft>
                <a:spcPts val="0"/>
              </a:spcAft>
              <a:buSzPts val="1400"/>
              <a:buChar char="⬡"/>
              <a:defRPr sz="1800"/>
            </a:lvl2pPr>
            <a:lvl3pPr marL="1371600" lvl="2" indent="-317500" rtl="0">
              <a:spcBef>
                <a:spcPts val="800"/>
              </a:spcBef>
              <a:spcAft>
                <a:spcPts val="0"/>
              </a:spcAft>
              <a:buSzPts val="14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23" name="Google Shape;123;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atin typeface="Corbel" panose="020B050302020402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44" name="Google Shape;72;p5"/>
          <p:cNvGrpSpPr/>
          <p:nvPr userDrawn="1"/>
        </p:nvGrpSpPr>
        <p:grpSpPr>
          <a:xfrm>
            <a:off x="6320991" y="-7"/>
            <a:ext cx="3630818" cy="5143498"/>
            <a:chOff x="6320991" y="-7"/>
            <a:chExt cx="3630818" cy="5143498"/>
          </a:xfrm>
          <a:solidFill>
            <a:srgbClr val="FFE5EB"/>
          </a:solidFill>
        </p:grpSpPr>
        <p:sp>
          <p:nvSpPr>
            <p:cNvPr id="45" name="Google Shape;73;p5"/>
            <p:cNvSpPr/>
            <p:nvPr/>
          </p:nvSpPr>
          <p:spPr>
            <a:xfrm>
              <a:off x="6320991"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46" name="Google Shape;74;p5"/>
            <p:cNvSpPr/>
            <p:nvPr/>
          </p:nvSpPr>
          <p:spPr>
            <a:xfrm>
              <a:off x="7806636"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47" name="Google Shape;75;p5"/>
            <p:cNvSpPr/>
            <p:nvPr/>
          </p:nvSpPr>
          <p:spPr>
            <a:xfrm>
              <a:off x="8548210"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48" name="Google Shape;76;p5"/>
            <p:cNvSpPr/>
            <p:nvPr/>
          </p:nvSpPr>
          <p:spPr>
            <a:xfrm rot="10800000">
              <a:off x="7806422" y="30"/>
              <a:ext cx="1404540" cy="515400"/>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49" name="Google Shape;77;p5"/>
            <p:cNvSpPr/>
            <p:nvPr/>
          </p:nvSpPr>
          <p:spPr>
            <a:xfrm>
              <a:off x="7806643" y="1543679"/>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50" name="Google Shape;78;p5"/>
            <p:cNvSpPr/>
            <p:nvPr/>
          </p:nvSpPr>
          <p:spPr>
            <a:xfrm>
              <a:off x="7065077"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51" name="Google Shape;79;p5"/>
            <p:cNvSpPr/>
            <p:nvPr/>
          </p:nvSpPr>
          <p:spPr>
            <a:xfrm>
              <a:off x="8745616" y="1335143"/>
              <a:ext cx="835681" cy="92246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alpha val="11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52" name="Google Shape;80;p5"/>
            <p:cNvSpPr/>
            <p:nvPr/>
          </p:nvSpPr>
          <p:spPr>
            <a:xfrm>
              <a:off x="7133773" y="3941724"/>
              <a:ext cx="507445" cy="5601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alpha val="11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53" name="Google Shape;81;p5"/>
            <p:cNvSpPr/>
            <p:nvPr/>
          </p:nvSpPr>
          <p:spPr>
            <a:xfrm rot="10800000">
              <a:off x="7406482" y="-7"/>
              <a:ext cx="720792" cy="527782"/>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accent1">
                <a:alpha val="11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54" name="Google Shape;82;p5"/>
            <p:cNvSpPr/>
            <p:nvPr/>
          </p:nvSpPr>
          <p:spPr>
            <a:xfrm>
              <a:off x="7331887" y="2181982"/>
              <a:ext cx="962029" cy="106196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alpha val="11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55" name="Google Shape;83;p5"/>
            <p:cNvSpPr/>
            <p:nvPr/>
          </p:nvSpPr>
          <p:spPr>
            <a:xfrm>
              <a:off x="8548210" y="2833077"/>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gr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6417" y="4448142"/>
            <a:ext cx="2210276" cy="40159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chemeClr val="lt1"/>
        </a:solidFill>
        <a:effectLst/>
      </p:bgPr>
    </p:bg>
    <p:spTree>
      <p:nvGrpSpPr>
        <p:cNvPr id="1" name="Shape 157"/>
        <p:cNvGrpSpPr/>
        <p:nvPr/>
      </p:nvGrpSpPr>
      <p:grpSpPr>
        <a:xfrm>
          <a:off x="0" y="0"/>
          <a:ext cx="0" cy="0"/>
          <a:chOff x="0" y="0"/>
          <a:chExt cx="0" cy="0"/>
        </a:xfrm>
      </p:grpSpPr>
      <p:grpSp>
        <p:nvGrpSpPr>
          <p:cNvPr id="158" name="Google Shape;158;p10"/>
          <p:cNvGrpSpPr/>
          <p:nvPr/>
        </p:nvGrpSpPr>
        <p:grpSpPr>
          <a:xfrm>
            <a:off x="-981075" y="-3"/>
            <a:ext cx="11516344" cy="5143455"/>
            <a:chOff x="-981075" y="-3"/>
            <a:chExt cx="11516344" cy="5143455"/>
          </a:xfrm>
          <a:solidFill>
            <a:schemeClr val="bg1">
              <a:lumMod val="85000"/>
            </a:schemeClr>
          </a:solidFill>
        </p:grpSpPr>
        <p:sp>
          <p:nvSpPr>
            <p:cNvPr id="159" name="Google Shape;159;p10"/>
            <p:cNvSpPr/>
            <p:nvPr/>
          </p:nvSpPr>
          <p:spPr>
            <a:xfrm>
              <a:off x="74768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grp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0" name="Google Shape;160;p10"/>
            <p:cNvSpPr/>
            <p:nvPr/>
          </p:nvSpPr>
          <p:spPr>
            <a:xfrm rot="10800000">
              <a:off x="4304464"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grp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1" name="Google Shape;161;p10"/>
            <p:cNvSpPr/>
            <p:nvPr/>
          </p:nvSpPr>
          <p:spPr>
            <a:xfrm rot="10800000">
              <a:off x="64192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grp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2" name="Google Shape;162;p10"/>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grp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3" name="Google Shape;163;p10"/>
            <p:cNvSpPr/>
            <p:nvPr/>
          </p:nvSpPr>
          <p:spPr>
            <a:xfrm>
              <a:off x="3247913"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grp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4" name="Google Shape;164;p10"/>
            <p:cNvSpPr/>
            <p:nvPr/>
          </p:nvSpPr>
          <p:spPr>
            <a:xfrm>
              <a:off x="7620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grp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5" name="Google Shape;165;p10"/>
            <p:cNvSpPr/>
            <p:nvPr/>
          </p:nvSpPr>
          <p:spPr>
            <a:xfrm>
              <a:off x="2190677"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grp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6" name="Google Shape;166;p10"/>
            <p:cNvSpPr/>
            <p:nvPr/>
          </p:nvSpPr>
          <p:spPr>
            <a:xfrm>
              <a:off x="641963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grp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7" name="Google Shape;167;p10"/>
            <p:cNvSpPr/>
            <p:nvPr/>
          </p:nvSpPr>
          <p:spPr>
            <a:xfrm>
              <a:off x="8534106"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grp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8" name="Google Shape;168;p10"/>
            <p:cNvSpPr/>
            <p:nvPr/>
          </p:nvSpPr>
          <p:spPr>
            <a:xfrm>
              <a:off x="-98107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grp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9" name="Google Shape;169;p10"/>
            <p:cNvSpPr/>
            <p:nvPr/>
          </p:nvSpPr>
          <p:spPr>
            <a:xfrm>
              <a:off x="3247878"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grp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0" name="Google Shape;170;p10"/>
            <p:cNvSpPr/>
            <p:nvPr/>
          </p:nvSpPr>
          <p:spPr>
            <a:xfrm>
              <a:off x="536235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grp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
        <p:nvSpPr>
          <p:cNvPr id="171" name="Google Shape;171;p10"/>
          <p:cNvSpPr txBox="1">
            <a:spLocks noGrp="1"/>
          </p:cNvSpPr>
          <p:nvPr>
            <p:ph type="sldNum" idx="12"/>
          </p:nvPr>
        </p:nvSpPr>
        <p:spPr>
          <a:xfrm>
            <a:off x="8480584" y="4749851"/>
            <a:ext cx="548700" cy="393600"/>
          </a:xfrm>
          <a:prstGeom prst="rect">
            <a:avLst/>
          </a:prstGeom>
          <a:solidFill>
            <a:schemeClr val="bg1">
              <a:lumMod val="85000"/>
            </a:schemeClr>
          </a:solid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6417" y="4448142"/>
            <a:ext cx="2210276" cy="401590"/>
          </a:xfrm>
          <a:prstGeom prst="rect">
            <a:avLst/>
          </a:prstGeom>
        </p:spPr>
      </p:pic>
    </p:spTree>
    <p:extLst>
      <p:ext uri="{BB962C8B-B14F-4D97-AF65-F5344CB8AC3E}">
        <p14:creationId xmlns:p14="http://schemas.microsoft.com/office/powerpoint/2010/main" val="192423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Color background">
  <p:cSld name="BLANK_1">
    <p:bg>
      <p:bgPr>
        <a:solidFill>
          <a:schemeClr val="accent1"/>
        </a:solidFill>
        <a:effectLst/>
      </p:bgPr>
    </p:bg>
    <p:spTree>
      <p:nvGrpSpPr>
        <p:cNvPr id="1" name="Shape 172"/>
        <p:cNvGrpSpPr/>
        <p:nvPr/>
      </p:nvGrpSpPr>
      <p:grpSpPr>
        <a:xfrm>
          <a:off x="0" y="0"/>
          <a:ext cx="0" cy="0"/>
          <a:chOff x="0" y="0"/>
          <a:chExt cx="0" cy="0"/>
        </a:xfrm>
      </p:grpSpPr>
      <p:sp>
        <p:nvSpPr>
          <p:cNvPr id="173" name="Google Shape;173;p11"/>
          <p:cNvSpPr txBox="1">
            <a:spLocks noGrp="1"/>
          </p:cNvSpPr>
          <p:nvPr>
            <p:ph type="sldNum" idx="12"/>
          </p:nvPr>
        </p:nvSpPr>
        <p:spPr>
          <a:xfrm>
            <a:off x="8480584" y="4749851"/>
            <a:ext cx="548700" cy="393600"/>
          </a:xfrm>
          <a:prstGeom prst="rect">
            <a:avLst/>
          </a:prstGeom>
          <a:noFill/>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74" name="Google Shape;174;p11"/>
          <p:cNvGrpSpPr/>
          <p:nvPr/>
        </p:nvGrpSpPr>
        <p:grpSpPr>
          <a:xfrm>
            <a:off x="-981075" y="-78100"/>
            <a:ext cx="11516344" cy="5221552"/>
            <a:chOff x="-981075" y="-78100"/>
            <a:chExt cx="11516344" cy="5221552"/>
          </a:xfrm>
        </p:grpSpPr>
        <p:sp>
          <p:nvSpPr>
            <p:cNvPr id="175" name="Google Shape;175;p11"/>
            <p:cNvSpPr/>
            <p:nvPr/>
          </p:nvSpPr>
          <p:spPr>
            <a:xfrm rot="10800000">
              <a:off x="4304464"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accent4">
                <a:alpha val="1508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6" name="Google Shape;176;p11"/>
            <p:cNvSpPr/>
            <p:nvPr/>
          </p:nvSpPr>
          <p:spPr>
            <a:xfrm rot="10800000">
              <a:off x="64192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7" name="Google Shape;177;p11"/>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8" name="Google Shape;178;p11"/>
            <p:cNvSpPr/>
            <p:nvPr/>
          </p:nvSpPr>
          <p:spPr>
            <a:xfrm>
              <a:off x="1133400"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accent4">
                <a:alpha val="1508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9" name="Google Shape;179;p11"/>
            <p:cNvSpPr/>
            <p:nvPr/>
          </p:nvSpPr>
          <p:spPr>
            <a:xfrm>
              <a:off x="3247913"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0" name="Google Shape;180;p11"/>
            <p:cNvSpPr/>
            <p:nvPr/>
          </p:nvSpPr>
          <p:spPr>
            <a:xfrm>
              <a:off x="74768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1" name="Google Shape;181;p11"/>
            <p:cNvSpPr/>
            <p:nvPr/>
          </p:nvSpPr>
          <p:spPr>
            <a:xfrm>
              <a:off x="7620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2" name="Google Shape;182;p11"/>
            <p:cNvSpPr/>
            <p:nvPr/>
          </p:nvSpPr>
          <p:spPr>
            <a:xfrm>
              <a:off x="2190677"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3" name="Google Shape;183;p11"/>
            <p:cNvSpPr/>
            <p:nvPr/>
          </p:nvSpPr>
          <p:spPr>
            <a:xfrm>
              <a:off x="641963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4" name="Google Shape;184;p11"/>
            <p:cNvSpPr/>
            <p:nvPr/>
          </p:nvSpPr>
          <p:spPr>
            <a:xfrm>
              <a:off x="8534106"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5" name="Google Shape;185;p11"/>
            <p:cNvSpPr/>
            <p:nvPr/>
          </p:nvSpPr>
          <p:spPr>
            <a:xfrm>
              <a:off x="-98107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6" name="Google Shape;186;p11"/>
            <p:cNvSpPr/>
            <p:nvPr/>
          </p:nvSpPr>
          <p:spPr>
            <a:xfrm>
              <a:off x="3247878"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7" name="Google Shape;187;p11"/>
            <p:cNvSpPr/>
            <p:nvPr/>
          </p:nvSpPr>
          <p:spPr>
            <a:xfrm>
              <a:off x="536235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8" name="Google Shape;188;p11"/>
            <p:cNvSpPr/>
            <p:nvPr/>
          </p:nvSpPr>
          <p:spPr>
            <a:xfrm>
              <a:off x="7848601" y="18269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4">
                <a:alpha val="1508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9" name="Google Shape;189;p11"/>
            <p:cNvSpPr/>
            <p:nvPr/>
          </p:nvSpPr>
          <p:spPr>
            <a:xfrm>
              <a:off x="1448201" y="-781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4">
                <a:alpha val="1508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90" name="Google Shape;190;p11"/>
            <p:cNvSpPr/>
            <p:nvPr/>
          </p:nvSpPr>
          <p:spPr>
            <a:xfrm>
              <a:off x="-581024" y="334095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4">
                <a:alpha val="1508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91" name="Google Shape;191;p11"/>
            <p:cNvSpPr/>
            <p:nvPr/>
          </p:nvSpPr>
          <p:spPr>
            <a:xfrm>
              <a:off x="1152450" y="131360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4">
                <a:alpha val="1508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92" name="Google Shape;192;p11"/>
            <p:cNvSpPr/>
            <p:nvPr/>
          </p:nvSpPr>
          <p:spPr>
            <a:xfrm>
              <a:off x="7496375" y="316145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4">
                <a:alpha val="1508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93" name="Google Shape;193;p11"/>
            <p:cNvSpPr/>
            <p:nvPr/>
          </p:nvSpPr>
          <p:spPr>
            <a:xfrm rot="10800000">
              <a:off x="7744475" y="-9"/>
              <a:ext cx="1027674" cy="752485"/>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accent4">
                <a:alpha val="1508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6417" y="4450610"/>
            <a:ext cx="2225732" cy="40439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70"/>
        <p:cNvGrpSpPr/>
        <p:nvPr/>
      </p:nvGrpSpPr>
      <p:grpSpPr>
        <a:xfrm>
          <a:off x="0" y="0"/>
          <a:ext cx="0" cy="0"/>
          <a:chOff x="0" y="0"/>
          <a:chExt cx="0" cy="0"/>
        </a:xfrm>
      </p:grpSpPr>
      <p:sp>
        <p:nvSpPr>
          <p:cNvPr id="71" name="Google Shape;71;p5"/>
          <p:cNvSpPr/>
          <p:nvPr/>
        </p:nvSpPr>
        <p:spPr>
          <a:xfrm>
            <a:off x="-45517" y="689752"/>
            <a:ext cx="624020" cy="68879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grpSp>
        <p:nvGrpSpPr>
          <p:cNvPr id="72" name="Google Shape;72;p5"/>
          <p:cNvGrpSpPr/>
          <p:nvPr/>
        </p:nvGrpSpPr>
        <p:grpSpPr>
          <a:xfrm>
            <a:off x="6320991" y="-7"/>
            <a:ext cx="3630818" cy="5143498"/>
            <a:chOff x="6320991" y="-7"/>
            <a:chExt cx="3630818" cy="5143498"/>
          </a:xfrm>
          <a:solidFill>
            <a:srgbClr val="FFE5EB"/>
          </a:solidFill>
        </p:grpSpPr>
        <p:sp>
          <p:nvSpPr>
            <p:cNvPr id="73" name="Google Shape;73;p5"/>
            <p:cNvSpPr/>
            <p:nvPr/>
          </p:nvSpPr>
          <p:spPr>
            <a:xfrm>
              <a:off x="6320991"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74" name="Google Shape;74;p5"/>
            <p:cNvSpPr/>
            <p:nvPr/>
          </p:nvSpPr>
          <p:spPr>
            <a:xfrm>
              <a:off x="7806636"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75" name="Google Shape;75;p5"/>
            <p:cNvSpPr/>
            <p:nvPr/>
          </p:nvSpPr>
          <p:spPr>
            <a:xfrm>
              <a:off x="8548210"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76" name="Google Shape;76;p5"/>
            <p:cNvSpPr/>
            <p:nvPr/>
          </p:nvSpPr>
          <p:spPr>
            <a:xfrm rot="10800000">
              <a:off x="7806422" y="30"/>
              <a:ext cx="1404540" cy="515400"/>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77" name="Google Shape;77;p5"/>
            <p:cNvSpPr/>
            <p:nvPr/>
          </p:nvSpPr>
          <p:spPr>
            <a:xfrm>
              <a:off x="7806643" y="1543679"/>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78" name="Google Shape;78;p5"/>
            <p:cNvSpPr/>
            <p:nvPr/>
          </p:nvSpPr>
          <p:spPr>
            <a:xfrm>
              <a:off x="7065077"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79" name="Google Shape;79;p5"/>
            <p:cNvSpPr/>
            <p:nvPr/>
          </p:nvSpPr>
          <p:spPr>
            <a:xfrm>
              <a:off x="8745616" y="1335143"/>
              <a:ext cx="835681" cy="92246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alpha val="11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80" name="Google Shape;80;p5"/>
            <p:cNvSpPr/>
            <p:nvPr/>
          </p:nvSpPr>
          <p:spPr>
            <a:xfrm>
              <a:off x="7133773" y="3941724"/>
              <a:ext cx="507445" cy="5601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alpha val="11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81" name="Google Shape;81;p5"/>
            <p:cNvSpPr/>
            <p:nvPr/>
          </p:nvSpPr>
          <p:spPr>
            <a:xfrm rot="10800000">
              <a:off x="7406482" y="-7"/>
              <a:ext cx="720792" cy="527782"/>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accent1">
                <a:alpha val="11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82" name="Google Shape;82;p5"/>
            <p:cNvSpPr/>
            <p:nvPr/>
          </p:nvSpPr>
          <p:spPr>
            <a:xfrm>
              <a:off x="7331887" y="2181982"/>
              <a:ext cx="962029" cy="106196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alpha val="11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sp>
          <p:nvSpPr>
            <p:cNvPr id="83" name="Google Shape;83;p5"/>
            <p:cNvSpPr/>
            <p:nvPr/>
          </p:nvSpPr>
          <p:spPr>
            <a:xfrm>
              <a:off x="8548210" y="2833077"/>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lumMod val="85000"/>
              </a:scheme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latin typeface="Corbel" panose="020B0503020204020204" pitchFamily="34" charset="0"/>
              </a:endParaRPr>
            </a:p>
          </p:txBody>
        </p:sp>
      </p:grpSp>
      <p:sp>
        <p:nvSpPr>
          <p:cNvPr id="84" name="Google Shape;84;p5"/>
          <p:cNvSpPr txBox="1">
            <a:spLocks noGrp="1"/>
          </p:cNvSpPr>
          <p:nvPr>
            <p:ph type="title"/>
          </p:nvPr>
        </p:nvSpPr>
        <p:spPr>
          <a:xfrm>
            <a:off x="779100" y="836000"/>
            <a:ext cx="6010500" cy="396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Corbel" panose="020B0503020204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5" name="Google Shape;85;p5"/>
          <p:cNvSpPr txBox="1">
            <a:spLocks noGrp="1"/>
          </p:cNvSpPr>
          <p:nvPr>
            <p:ph type="body" idx="1"/>
          </p:nvPr>
        </p:nvSpPr>
        <p:spPr>
          <a:xfrm>
            <a:off x="779100" y="1503550"/>
            <a:ext cx="6010500" cy="28842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a:latin typeface="Corbel" panose="020B0503020204020204" pitchFamily="34" charset="0"/>
              </a:defRPr>
            </a:lvl1pPr>
            <a:lvl2pPr marL="914400" lvl="1" indent="-330200" rtl="0">
              <a:spcBef>
                <a:spcPts val="800"/>
              </a:spcBef>
              <a:spcAft>
                <a:spcPts val="0"/>
              </a:spcAft>
              <a:buSzPts val="1600"/>
              <a:buChar char="⬡"/>
              <a:defRPr/>
            </a:lvl2pPr>
            <a:lvl3pPr marL="1371600" lvl="2" indent="-330200" rtl="0">
              <a:spcBef>
                <a:spcPts val="800"/>
              </a:spcBef>
              <a:spcAft>
                <a:spcPts val="0"/>
              </a:spcAft>
              <a:buSzPts val="16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86" name="Google Shape;86;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atin typeface="Corbel" panose="020B050302020402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6417" y="4448142"/>
            <a:ext cx="2210276" cy="401590"/>
          </a:xfrm>
          <a:prstGeom prst="rect">
            <a:avLst/>
          </a:prstGeom>
        </p:spPr>
      </p:pic>
    </p:spTree>
    <p:extLst>
      <p:ext uri="{BB962C8B-B14F-4D97-AF65-F5344CB8AC3E}">
        <p14:creationId xmlns:p14="http://schemas.microsoft.com/office/powerpoint/2010/main" val="42942972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0105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1pPr>
            <a:lvl2pPr lvl="1"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2pPr>
            <a:lvl3pPr lvl="2"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3pPr>
            <a:lvl4pPr lvl="3"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4pPr>
            <a:lvl5pPr lvl="4"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5pPr>
            <a:lvl6pPr lvl="5"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6pPr>
            <a:lvl7pPr lvl="6"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7pPr>
            <a:lvl8pPr lvl="7"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8pPr>
            <a:lvl9pPr lvl="8"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9pPr>
          </a:lstStyle>
          <a:p>
            <a:endParaRPr/>
          </a:p>
        </p:txBody>
      </p:sp>
      <p:sp>
        <p:nvSpPr>
          <p:cNvPr id="7" name="Google Shape;7;p1"/>
          <p:cNvSpPr txBox="1">
            <a:spLocks noGrp="1"/>
          </p:cNvSpPr>
          <p:nvPr>
            <p:ph type="body" idx="1"/>
          </p:nvPr>
        </p:nvSpPr>
        <p:spPr>
          <a:xfrm>
            <a:off x="779100" y="1503550"/>
            <a:ext cx="6010500" cy="2884200"/>
          </a:xfrm>
          <a:prstGeom prst="rect">
            <a:avLst/>
          </a:prstGeom>
          <a:noFill/>
          <a:ln>
            <a:noFill/>
          </a:ln>
        </p:spPr>
        <p:txBody>
          <a:bodyPr spcFirstLastPara="1" wrap="square" lIns="0" tIns="0" rIns="0" bIns="0" anchor="t" anchorCtr="0">
            <a:noAutofit/>
          </a:bodyPr>
          <a:lstStyle>
            <a:lvl1pPr marL="457200" lvl="0" indent="-330200" rtl="0">
              <a:lnSpc>
                <a:spcPct val="115000"/>
              </a:lnSpc>
              <a:spcBef>
                <a:spcPts val="0"/>
              </a:spcBef>
              <a:spcAft>
                <a:spcPts val="0"/>
              </a:spcAft>
              <a:buClr>
                <a:schemeClr val="accent5"/>
              </a:buClr>
              <a:buSzPts val="1600"/>
              <a:buFont typeface="Catamaran Thin"/>
              <a:buChar char="⬢"/>
              <a:defRPr sz="2400">
                <a:solidFill>
                  <a:schemeClr val="dk1"/>
                </a:solidFill>
                <a:latin typeface="Catamaran Thin"/>
                <a:ea typeface="Catamaran Thin"/>
                <a:cs typeface="Catamaran Thin"/>
                <a:sym typeface="Catamaran Thin"/>
              </a:defRPr>
            </a:lvl1pPr>
            <a:lvl2pPr marL="914400" lvl="1" indent="-330200" rtl="0">
              <a:lnSpc>
                <a:spcPct val="115000"/>
              </a:lnSpc>
              <a:spcBef>
                <a:spcPts val="800"/>
              </a:spcBef>
              <a:spcAft>
                <a:spcPts val="0"/>
              </a:spcAft>
              <a:buClr>
                <a:schemeClr val="accent5"/>
              </a:buClr>
              <a:buSzPts val="1600"/>
              <a:buFont typeface="Catamaran Thin"/>
              <a:buChar char="⬡"/>
              <a:defRPr sz="2400">
                <a:solidFill>
                  <a:schemeClr val="dk1"/>
                </a:solidFill>
                <a:latin typeface="Catamaran Thin"/>
                <a:ea typeface="Catamaran Thin"/>
                <a:cs typeface="Catamaran Thin"/>
                <a:sym typeface="Catamaran Thin"/>
              </a:defRPr>
            </a:lvl2pPr>
            <a:lvl3pPr marL="1371600" lvl="2" indent="-330200" rtl="0">
              <a:lnSpc>
                <a:spcPct val="115000"/>
              </a:lnSpc>
              <a:spcBef>
                <a:spcPts val="800"/>
              </a:spcBef>
              <a:spcAft>
                <a:spcPts val="0"/>
              </a:spcAft>
              <a:buClr>
                <a:schemeClr val="dk2"/>
              </a:buClr>
              <a:buSzPts val="1600"/>
              <a:buFont typeface="Catamaran Thin"/>
              <a:buChar char="⬡"/>
              <a:defRPr sz="2400">
                <a:solidFill>
                  <a:schemeClr val="dk1"/>
                </a:solidFill>
                <a:latin typeface="Catamaran Thin"/>
                <a:ea typeface="Catamaran Thin"/>
                <a:cs typeface="Catamaran Thin"/>
                <a:sym typeface="Catamaran Thin"/>
              </a:defRPr>
            </a:lvl3pPr>
            <a:lvl4pPr marL="1828800" lvl="3"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4pPr>
            <a:lvl5pPr marL="2286000" lvl="4"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5pPr>
            <a:lvl6pPr marL="2743200" lvl="5"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6pPr>
            <a:lvl7pPr marL="3200400" lvl="6"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7pPr>
            <a:lvl8pPr marL="3657600" lvl="7"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8pPr>
            <a:lvl9pPr marL="4114800" lvl="8" indent="-381000" rtl="0">
              <a:lnSpc>
                <a:spcPct val="115000"/>
              </a:lnSpc>
              <a:spcBef>
                <a:spcPts val="800"/>
              </a:spcBef>
              <a:spcAft>
                <a:spcPts val="80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400" b="1">
                <a:solidFill>
                  <a:sysClr val="windowText" lastClr="000000"/>
                </a:solidFill>
                <a:latin typeface="Corbel" panose="020B0503020204020204" pitchFamily="34" charset="0"/>
                <a:ea typeface="Corbel" panose="020B0503020204020204" pitchFamily="34" charset="0"/>
                <a:cs typeface="Catamaran"/>
                <a:sym typeface="Catamaran"/>
              </a:defRPr>
            </a:lvl1pPr>
            <a:lvl2pPr lvl="1" algn="r" rtl="0">
              <a:buNone/>
              <a:defRPr sz="1300">
                <a:solidFill>
                  <a:schemeClr val="accent1"/>
                </a:solidFill>
                <a:latin typeface="Catamaran"/>
                <a:ea typeface="Catamaran"/>
                <a:cs typeface="Catamaran"/>
                <a:sym typeface="Catamaran"/>
              </a:defRPr>
            </a:lvl2pPr>
            <a:lvl3pPr lvl="2" algn="r" rtl="0">
              <a:buNone/>
              <a:defRPr sz="1300">
                <a:solidFill>
                  <a:schemeClr val="accent1"/>
                </a:solidFill>
                <a:latin typeface="Catamaran"/>
                <a:ea typeface="Catamaran"/>
                <a:cs typeface="Catamaran"/>
                <a:sym typeface="Catamaran"/>
              </a:defRPr>
            </a:lvl3pPr>
            <a:lvl4pPr lvl="3" algn="r" rtl="0">
              <a:buNone/>
              <a:defRPr sz="1300">
                <a:solidFill>
                  <a:schemeClr val="accent1"/>
                </a:solidFill>
                <a:latin typeface="Catamaran"/>
                <a:ea typeface="Catamaran"/>
                <a:cs typeface="Catamaran"/>
                <a:sym typeface="Catamaran"/>
              </a:defRPr>
            </a:lvl4pPr>
            <a:lvl5pPr lvl="4" algn="r" rtl="0">
              <a:buNone/>
              <a:defRPr sz="1300">
                <a:solidFill>
                  <a:schemeClr val="accent1"/>
                </a:solidFill>
                <a:latin typeface="Catamaran"/>
                <a:ea typeface="Catamaran"/>
                <a:cs typeface="Catamaran"/>
                <a:sym typeface="Catamaran"/>
              </a:defRPr>
            </a:lvl5pPr>
            <a:lvl6pPr lvl="5" algn="r" rtl="0">
              <a:buNone/>
              <a:defRPr sz="1300">
                <a:solidFill>
                  <a:schemeClr val="accent1"/>
                </a:solidFill>
                <a:latin typeface="Catamaran"/>
                <a:ea typeface="Catamaran"/>
                <a:cs typeface="Catamaran"/>
                <a:sym typeface="Catamaran"/>
              </a:defRPr>
            </a:lvl6pPr>
            <a:lvl7pPr lvl="6" algn="r" rtl="0">
              <a:buNone/>
              <a:defRPr sz="1300">
                <a:solidFill>
                  <a:schemeClr val="accent1"/>
                </a:solidFill>
                <a:latin typeface="Catamaran"/>
                <a:ea typeface="Catamaran"/>
                <a:cs typeface="Catamaran"/>
                <a:sym typeface="Catamaran"/>
              </a:defRPr>
            </a:lvl7pPr>
            <a:lvl8pPr lvl="7" algn="r" rtl="0">
              <a:buNone/>
              <a:defRPr sz="1300">
                <a:solidFill>
                  <a:schemeClr val="accent1"/>
                </a:solidFill>
                <a:latin typeface="Catamaran"/>
                <a:ea typeface="Catamaran"/>
                <a:cs typeface="Catamaran"/>
                <a:sym typeface="Catamaran"/>
              </a:defRPr>
            </a:lvl8pPr>
            <a:lvl9pPr lvl="8" algn="r" rtl="0">
              <a:buNone/>
              <a:defRPr sz="1300">
                <a:solidFill>
                  <a:schemeClr val="accent1"/>
                </a:solidFill>
                <a:latin typeface="Catamaran"/>
                <a:ea typeface="Catamaran"/>
                <a:cs typeface="Catamaran"/>
                <a:sym typeface="Catamaran"/>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9" r:id="rId4"/>
    <p:sldLayoutId id="2147483657" r:id="rId5"/>
    <p:sldLayoutId id="2147483660"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rbel" panose="020B0503020204020204" pitchFamily="34" charset="0"/>
          <a:ea typeface="Corbel" panose="020B05030202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rbel" panose="020B0503020204020204" pitchFamily="34" charset="0"/>
          <a:ea typeface="Corbel" panose="020B05030202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p12"/>
          <p:cNvSpPr txBox="1">
            <a:spLocks noGrp="1"/>
          </p:cNvSpPr>
          <p:nvPr>
            <p:ph type="ctrTitle"/>
          </p:nvPr>
        </p:nvSpPr>
        <p:spPr>
          <a:xfrm>
            <a:off x="666323" y="2927498"/>
            <a:ext cx="6436225" cy="1966371"/>
          </a:xfrm>
          <a:prstGeom prst="rect">
            <a:avLst/>
          </a:prstGeom>
        </p:spPr>
        <p:txBody>
          <a:bodyPr spcFirstLastPara="1" wrap="square" lIns="0" tIns="0" rIns="0" bIns="0" anchor="b" anchorCtr="0">
            <a:noAutofit/>
          </a:bodyPr>
          <a:lstStyle/>
          <a:p>
            <a:pPr>
              <a:lnSpc>
                <a:spcPct val="100000"/>
              </a:lnSpc>
              <a:spcBef>
                <a:spcPts val="0"/>
              </a:spcBef>
            </a:pPr>
            <a:r>
              <a:rPr lang="en-US" dirty="0"/>
              <a:t>New Jersey Economic and Demographic Outlook</a:t>
            </a:r>
            <a:br>
              <a:rPr lang="en-US" dirty="0"/>
            </a:br>
            <a:r>
              <a:rPr lang="en-US" sz="2400" dirty="0"/>
              <a:t/>
            </a:r>
            <a:br>
              <a:rPr lang="en-US" sz="2400" dirty="0"/>
            </a:br>
            <a:r>
              <a:rPr lang="en-US" sz="2400" dirty="0"/>
              <a:t>New Jersey State Policy Lab</a:t>
            </a:r>
            <a:br>
              <a:rPr lang="en-US" sz="2400" dirty="0"/>
            </a:br>
            <a:r>
              <a:rPr lang="en-US" sz="2400" dirty="0"/>
              <a:t>Policy In Practice</a:t>
            </a:r>
            <a:br>
              <a:rPr lang="en-US" sz="2400" dirty="0"/>
            </a:br>
            <a:r>
              <a:rPr lang="en-US" sz="2400" dirty="0"/>
              <a:t/>
            </a:r>
            <a:br>
              <a:rPr lang="en-US" sz="2400" dirty="0"/>
            </a:br>
            <a:r>
              <a:rPr lang="en-US" sz="2000" dirty="0"/>
              <a:t>Will Irving</a:t>
            </a:r>
            <a:br>
              <a:rPr lang="en-US" sz="2000" dirty="0"/>
            </a:br>
            <a:r>
              <a:rPr lang="en-US" sz="2000" dirty="0"/>
              <a:t>August 18,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4E72-BBCD-A257-BC8A-747689CF9027}"/>
              </a:ext>
            </a:extLst>
          </p:cNvPr>
          <p:cNvSpPr>
            <a:spLocks noGrp="1"/>
          </p:cNvSpPr>
          <p:nvPr>
            <p:ph type="title"/>
          </p:nvPr>
        </p:nvSpPr>
        <p:spPr/>
        <p:txBody>
          <a:bodyPr/>
          <a:lstStyle/>
          <a:p>
            <a:r>
              <a:rPr lang="en-US" dirty="0"/>
              <a:t>NJ Employment Trend</a:t>
            </a:r>
          </a:p>
        </p:txBody>
      </p:sp>
      <p:sp>
        <p:nvSpPr>
          <p:cNvPr id="5" name="Slide Number Placeholder 4">
            <a:extLst>
              <a:ext uri="{FF2B5EF4-FFF2-40B4-BE49-F238E27FC236}">
                <a16:creationId xmlns:a16="http://schemas.microsoft.com/office/drawing/2014/main" id="{DA57600F-698B-FF79-C5C2-E4B2C060E8EB}"/>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9" name="Picture 8">
            <a:extLst>
              <a:ext uri="{FF2B5EF4-FFF2-40B4-BE49-F238E27FC236}">
                <a16:creationId xmlns:a16="http://schemas.microsoft.com/office/drawing/2014/main" id="{DCFB7635-DB14-2CBF-2D59-E24C1F197D83}"/>
              </a:ext>
            </a:extLst>
          </p:cNvPr>
          <p:cNvPicPr>
            <a:picLocks noChangeAspect="1"/>
          </p:cNvPicPr>
          <p:nvPr/>
        </p:nvPicPr>
        <p:blipFill>
          <a:blip r:embed="rId3"/>
          <a:stretch>
            <a:fillRect/>
          </a:stretch>
        </p:blipFill>
        <p:spPr>
          <a:xfrm>
            <a:off x="354361" y="1232300"/>
            <a:ext cx="6145301" cy="3767655"/>
          </a:xfrm>
          <a:prstGeom prst="rect">
            <a:avLst/>
          </a:prstGeom>
        </p:spPr>
      </p:pic>
    </p:spTree>
    <p:extLst>
      <p:ext uri="{BB962C8B-B14F-4D97-AF65-F5344CB8AC3E}">
        <p14:creationId xmlns:p14="http://schemas.microsoft.com/office/powerpoint/2010/main" val="50225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19"/>
          <p:cNvSpPr txBox="1">
            <a:spLocks noGrp="1"/>
          </p:cNvSpPr>
          <p:nvPr>
            <p:ph type="title"/>
          </p:nvPr>
        </p:nvSpPr>
        <p:spPr>
          <a:xfrm>
            <a:off x="626701" y="103668"/>
            <a:ext cx="60105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Employment Outlook</a:t>
            </a:r>
            <a:endParaRPr dirty="0"/>
          </a:p>
        </p:txBody>
      </p:sp>
      <p:sp>
        <p:nvSpPr>
          <p:cNvPr id="275" name="Google Shape;275;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8" name="Text Placeholder 1">
            <a:extLst>
              <a:ext uri="{FF2B5EF4-FFF2-40B4-BE49-F238E27FC236}">
                <a16:creationId xmlns:a16="http://schemas.microsoft.com/office/drawing/2014/main" id="{5CAB24FC-D474-4D7B-F128-02A76E67120E}"/>
              </a:ext>
            </a:extLst>
          </p:cNvPr>
          <p:cNvSpPr>
            <a:spLocks noGrp="1"/>
          </p:cNvSpPr>
          <p:nvPr>
            <p:ph type="body" idx="1"/>
          </p:nvPr>
        </p:nvSpPr>
        <p:spPr>
          <a:xfrm>
            <a:off x="205563" y="1503549"/>
            <a:ext cx="2639237" cy="3536283"/>
          </a:xfrm>
        </p:spPr>
        <p:txBody>
          <a:bodyPr/>
          <a:lstStyle/>
          <a:p>
            <a:pPr>
              <a:lnSpc>
                <a:spcPct val="100000"/>
              </a:lnSpc>
              <a:spcBef>
                <a:spcPts val="1000"/>
              </a:spcBef>
            </a:pPr>
            <a:r>
              <a:rPr lang="en-US" sz="1400" dirty="0"/>
              <a:t>Monthly change and revisions have been volatile.</a:t>
            </a:r>
          </a:p>
          <a:p>
            <a:pPr>
              <a:lnSpc>
                <a:spcPct val="100000"/>
              </a:lnSpc>
              <a:spcBef>
                <a:spcPts val="1000"/>
              </a:spcBef>
            </a:pPr>
            <a:r>
              <a:rPr lang="en-US" sz="1400" dirty="0"/>
              <a:t>The long-term outlook is for relatively slow growth across most sectors, averaging about 0.5% annually</a:t>
            </a:r>
          </a:p>
        </p:txBody>
      </p:sp>
      <p:pic>
        <p:nvPicPr>
          <p:cNvPr id="2" name="Picture 1">
            <a:extLst>
              <a:ext uri="{FF2B5EF4-FFF2-40B4-BE49-F238E27FC236}">
                <a16:creationId xmlns:a16="http://schemas.microsoft.com/office/drawing/2014/main" id="{4A5AAC4E-DDFF-E3C3-5F00-6EC2C0519997}"/>
              </a:ext>
            </a:extLst>
          </p:cNvPr>
          <p:cNvPicPr>
            <a:picLocks noChangeAspect="1"/>
          </p:cNvPicPr>
          <p:nvPr/>
        </p:nvPicPr>
        <p:blipFill>
          <a:blip r:embed="rId3" cstate="print">
            <a:extLst>
              <a:ext uri="{28A0092B-C50C-407E-A947-70E740481C1C}">
                <a14:useLocalDpi xmlns:a14="http://schemas.microsoft.com/office/drawing/2010/main" val="0"/>
              </a:ext>
            </a:extLst>
          </a:blip>
          <a:srcRect t="6075"/>
          <a:stretch/>
        </p:blipFill>
        <p:spPr bwMode="auto">
          <a:xfrm>
            <a:off x="2933889" y="778244"/>
            <a:ext cx="6004548" cy="4096808"/>
          </a:xfrm>
          <a:prstGeom prst="rect">
            <a:avLst/>
          </a:prstGeom>
          <a:noFill/>
        </p:spPr>
      </p:pic>
    </p:spTree>
    <p:extLst>
      <p:ext uri="{BB962C8B-B14F-4D97-AF65-F5344CB8AC3E}">
        <p14:creationId xmlns:p14="http://schemas.microsoft.com/office/powerpoint/2010/main" val="2448657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1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Population growth will slow over the longer term</a:t>
            </a:r>
            <a:endParaRPr dirty="0"/>
          </a:p>
        </p:txBody>
      </p:sp>
      <p:sp>
        <p:nvSpPr>
          <p:cNvPr id="2" name="Text Placeholder 1"/>
          <p:cNvSpPr>
            <a:spLocks noGrp="1"/>
          </p:cNvSpPr>
          <p:nvPr>
            <p:ph type="body" idx="1"/>
          </p:nvPr>
        </p:nvSpPr>
        <p:spPr>
          <a:xfrm>
            <a:off x="205563" y="1503549"/>
            <a:ext cx="3473302" cy="3536283"/>
          </a:xfrm>
        </p:spPr>
        <p:txBody>
          <a:bodyPr/>
          <a:lstStyle/>
          <a:p>
            <a:pPr>
              <a:lnSpc>
                <a:spcPct val="100000"/>
              </a:lnSpc>
              <a:spcBef>
                <a:spcPts val="1000"/>
              </a:spcBef>
            </a:pPr>
            <a:r>
              <a:rPr lang="en-US" sz="1800" dirty="0"/>
              <a:t>Domestic outmigration continues to drag on population and economic growth.</a:t>
            </a:r>
          </a:p>
          <a:p>
            <a:pPr>
              <a:lnSpc>
                <a:spcPct val="100000"/>
              </a:lnSpc>
              <a:spcBef>
                <a:spcPts val="1000"/>
              </a:spcBef>
            </a:pPr>
            <a:r>
              <a:rPr lang="en-US" sz="1800" dirty="0"/>
              <a:t>International migration has driven population expansion in the state.</a:t>
            </a:r>
          </a:p>
          <a:p>
            <a:pPr>
              <a:lnSpc>
                <a:spcPct val="100000"/>
              </a:lnSpc>
              <a:spcBef>
                <a:spcPts val="1000"/>
              </a:spcBef>
            </a:pPr>
            <a:r>
              <a:rPr lang="en-US" sz="1800" dirty="0"/>
              <a:t>Long-term outlook is for slowing growth over the longer term.</a:t>
            </a:r>
          </a:p>
          <a:p>
            <a:pPr marL="139700" indent="0">
              <a:lnSpc>
                <a:spcPct val="100000"/>
              </a:lnSpc>
              <a:spcBef>
                <a:spcPts val="1000"/>
              </a:spcBef>
              <a:buNone/>
            </a:pPr>
            <a:endParaRPr lang="en-US" sz="1800" dirty="0"/>
          </a:p>
        </p:txBody>
      </p:sp>
      <p:sp>
        <p:nvSpPr>
          <p:cNvPr id="275" name="Google Shape;275;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graphicFrame>
        <p:nvGraphicFramePr>
          <p:cNvPr id="8" name="Content Placeholder 4">
            <a:extLst>
              <a:ext uri="{FF2B5EF4-FFF2-40B4-BE49-F238E27FC236}">
                <a16:creationId xmlns:a16="http://schemas.microsoft.com/office/drawing/2014/main" id="{86A3D117-5A2D-3048-2333-76FE1702DD6A}"/>
              </a:ext>
            </a:extLst>
          </p:cNvPr>
          <p:cNvGraphicFramePr>
            <a:graphicFrameLocks/>
          </p:cNvGraphicFramePr>
          <p:nvPr>
            <p:extLst>
              <p:ext uri="{D42A27DB-BD31-4B8C-83A1-F6EECF244321}">
                <p14:modId xmlns:p14="http://schemas.microsoft.com/office/powerpoint/2010/main" val="1460065565"/>
              </p:ext>
            </p:extLst>
          </p:nvPr>
        </p:nvGraphicFramePr>
        <p:xfrm>
          <a:off x="3784350" y="1398850"/>
          <a:ext cx="3828825" cy="3201501"/>
        </p:xfrm>
        <a:graphic>
          <a:graphicData uri="http://schemas.openxmlformats.org/drawingml/2006/table">
            <a:tbl>
              <a:tblPr firstRow="1" bandRow="1">
                <a:tableStyleId>{5C22544A-7EE6-4342-B048-85BDC9FD1C3A}</a:tableStyleId>
              </a:tblPr>
              <a:tblGrid>
                <a:gridCol w="2104377">
                  <a:extLst>
                    <a:ext uri="{9D8B030D-6E8A-4147-A177-3AD203B41FA5}">
                      <a16:colId xmlns:a16="http://schemas.microsoft.com/office/drawing/2014/main" val="3537972589"/>
                    </a:ext>
                  </a:extLst>
                </a:gridCol>
                <a:gridCol w="1724448">
                  <a:extLst>
                    <a:ext uri="{9D8B030D-6E8A-4147-A177-3AD203B41FA5}">
                      <a16:colId xmlns:a16="http://schemas.microsoft.com/office/drawing/2014/main" val="2981958356"/>
                    </a:ext>
                  </a:extLst>
                </a:gridCol>
              </a:tblGrid>
              <a:tr h="530037">
                <a:tc gridSpan="2">
                  <a:txBody>
                    <a:bodyPr/>
                    <a:lstStyle/>
                    <a:p>
                      <a:pPr algn="ctr"/>
                      <a:r>
                        <a:rPr lang="en-US" sz="1800" dirty="0"/>
                        <a:t>NJ Population Change, 2024</a:t>
                      </a:r>
                    </a:p>
                  </a:txBody>
                  <a:tcPr anchor="ctr"/>
                </a:tc>
                <a:tc hMerge="1">
                  <a:txBody>
                    <a:bodyPr/>
                    <a:lstStyle/>
                    <a:p>
                      <a:endParaRPr lang="en-US" dirty="0"/>
                    </a:p>
                  </a:txBody>
                  <a:tcPr/>
                </a:tc>
                <a:extLst>
                  <a:ext uri="{0D108BD9-81ED-4DB2-BD59-A6C34878D82A}">
                    <a16:rowId xmlns:a16="http://schemas.microsoft.com/office/drawing/2014/main" val="2991851068"/>
                  </a:ext>
                </a:extLst>
              </a:tr>
              <a:tr h="530037">
                <a:tc>
                  <a:txBody>
                    <a:bodyPr/>
                    <a:lstStyle/>
                    <a:p>
                      <a:r>
                        <a:rPr lang="en-US" sz="1800" b="1" dirty="0"/>
                        <a:t>Total Change</a:t>
                      </a:r>
                    </a:p>
                  </a:txBody>
                  <a:tcPr anchor="ctr"/>
                </a:tc>
                <a:tc>
                  <a:txBody>
                    <a:bodyPr/>
                    <a:lstStyle/>
                    <a:p>
                      <a:pPr algn="ctr"/>
                      <a:r>
                        <a:rPr lang="en-US" sz="1800" b="1" dirty="0"/>
                        <a:t>121,209</a:t>
                      </a:r>
                    </a:p>
                  </a:txBody>
                  <a:tcPr anchor="ctr"/>
                </a:tc>
                <a:extLst>
                  <a:ext uri="{0D108BD9-81ED-4DB2-BD59-A6C34878D82A}">
                    <a16:rowId xmlns:a16="http://schemas.microsoft.com/office/drawing/2014/main" val="2395355871"/>
                  </a:ext>
                </a:extLst>
              </a:tr>
              <a:tr h="530037">
                <a:tc>
                  <a:txBody>
                    <a:bodyPr/>
                    <a:lstStyle/>
                    <a:p>
                      <a:r>
                        <a:rPr lang="en-US" sz="1800" b="1" dirty="0"/>
                        <a:t>Natural Increase</a:t>
                      </a:r>
                    </a:p>
                  </a:txBody>
                  <a:tcPr anchor="ctr"/>
                </a:tc>
                <a:tc>
                  <a:txBody>
                    <a:bodyPr/>
                    <a:lstStyle/>
                    <a:p>
                      <a:pPr algn="ctr"/>
                      <a:r>
                        <a:rPr lang="en-US" sz="1800" b="1" dirty="0"/>
                        <a:t>26,202</a:t>
                      </a:r>
                    </a:p>
                  </a:txBody>
                  <a:tcPr anchor="ctr"/>
                </a:tc>
                <a:extLst>
                  <a:ext uri="{0D108BD9-81ED-4DB2-BD59-A6C34878D82A}">
                    <a16:rowId xmlns:a16="http://schemas.microsoft.com/office/drawing/2014/main" val="3700972763"/>
                  </a:ext>
                </a:extLst>
              </a:tr>
              <a:tr h="530037">
                <a:tc>
                  <a:txBody>
                    <a:bodyPr/>
                    <a:lstStyle/>
                    <a:p>
                      <a:r>
                        <a:rPr lang="en-US" sz="1800" b="1" dirty="0"/>
                        <a:t>Net Migration</a:t>
                      </a:r>
                    </a:p>
                  </a:txBody>
                  <a:tcPr anchor="ctr"/>
                </a:tc>
                <a:tc>
                  <a:txBody>
                    <a:bodyPr/>
                    <a:lstStyle/>
                    <a:p>
                      <a:pPr algn="ctr"/>
                      <a:r>
                        <a:rPr lang="en-US" sz="1800" b="1" dirty="0"/>
                        <a:t>95,138</a:t>
                      </a:r>
                    </a:p>
                  </a:txBody>
                  <a:tcPr anchor="ctr"/>
                </a:tc>
                <a:extLst>
                  <a:ext uri="{0D108BD9-81ED-4DB2-BD59-A6C34878D82A}">
                    <a16:rowId xmlns:a16="http://schemas.microsoft.com/office/drawing/2014/main" val="1379986633"/>
                  </a:ext>
                </a:extLst>
              </a:tr>
              <a:tr h="551316">
                <a:tc>
                  <a:txBody>
                    <a:bodyPr/>
                    <a:lstStyle/>
                    <a:p>
                      <a:pPr marL="0" indent="347663"/>
                      <a:r>
                        <a:rPr lang="en-US" sz="1800" b="1" dirty="0"/>
                        <a:t>Domestic</a:t>
                      </a:r>
                    </a:p>
                  </a:txBody>
                  <a:tcPr marL="137160" marR="137160" marT="137160" marB="137160" anchor="ctr"/>
                </a:tc>
                <a:tc>
                  <a:txBody>
                    <a:bodyPr/>
                    <a:lstStyle/>
                    <a:p>
                      <a:pPr algn="ctr"/>
                      <a:r>
                        <a:rPr lang="en-US" sz="1800" b="1" dirty="0"/>
                        <a:t>-35,554</a:t>
                      </a:r>
                    </a:p>
                  </a:txBody>
                  <a:tcPr anchor="ctr"/>
                </a:tc>
                <a:extLst>
                  <a:ext uri="{0D108BD9-81ED-4DB2-BD59-A6C34878D82A}">
                    <a16:rowId xmlns:a16="http://schemas.microsoft.com/office/drawing/2014/main" val="2165028992"/>
                  </a:ext>
                </a:extLst>
              </a:tr>
              <a:tr h="530037">
                <a:tc>
                  <a:txBody>
                    <a:bodyPr/>
                    <a:lstStyle/>
                    <a:p>
                      <a:pPr marL="0" indent="404813"/>
                      <a:r>
                        <a:rPr lang="en-US" sz="1800" b="1" dirty="0"/>
                        <a:t>International</a:t>
                      </a:r>
                    </a:p>
                  </a:txBody>
                  <a:tcPr anchor="ctr"/>
                </a:tc>
                <a:tc>
                  <a:txBody>
                    <a:bodyPr/>
                    <a:lstStyle/>
                    <a:p>
                      <a:pPr algn="ctr"/>
                      <a:r>
                        <a:rPr lang="en-US" sz="1800" b="1" dirty="0"/>
                        <a:t>130,692</a:t>
                      </a:r>
                    </a:p>
                  </a:txBody>
                  <a:tcPr anchor="ctr"/>
                </a:tc>
                <a:extLst>
                  <a:ext uri="{0D108BD9-81ED-4DB2-BD59-A6C34878D82A}">
                    <a16:rowId xmlns:a16="http://schemas.microsoft.com/office/drawing/2014/main" val="3921904336"/>
                  </a:ext>
                </a:extLst>
              </a:tr>
            </a:tbl>
          </a:graphicData>
        </a:graphic>
      </p:graphicFrame>
    </p:spTree>
    <p:extLst>
      <p:ext uri="{BB962C8B-B14F-4D97-AF65-F5344CB8AC3E}">
        <p14:creationId xmlns:p14="http://schemas.microsoft.com/office/powerpoint/2010/main" val="2915214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0"/>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Aging Population</a:t>
            </a:r>
            <a:endParaRPr dirty="0"/>
          </a:p>
        </p:txBody>
      </p:sp>
      <p:sp>
        <p:nvSpPr>
          <p:cNvPr id="2" name="Text Placeholder 1"/>
          <p:cNvSpPr>
            <a:spLocks noGrp="1"/>
          </p:cNvSpPr>
          <p:nvPr>
            <p:ph type="body" idx="1"/>
          </p:nvPr>
        </p:nvSpPr>
        <p:spPr/>
        <p:txBody>
          <a:bodyPr/>
          <a:lstStyle/>
          <a:p>
            <a:pPr marL="0" lvl="0" indent="0">
              <a:spcBef>
                <a:spcPts val="600"/>
              </a:spcBef>
              <a:buNone/>
            </a:pPr>
            <a:r>
              <a:rPr lang="en-US" b="1" dirty="0">
                <a:solidFill>
                  <a:sysClr val="windowText" lastClr="000000"/>
                </a:solidFill>
              </a:rPr>
              <a:t>Column 3	</a:t>
            </a:r>
          </a:p>
          <a:p>
            <a:pPr marL="0" lvl="0" indent="0">
              <a:buNone/>
            </a:pPr>
            <a:r>
              <a:rPr lang="en-US" dirty="0">
                <a:solidFill>
                  <a:sysClr val="windowText" lastClr="000000"/>
                </a:solidFill>
              </a:rPr>
              <a:t>Lorem ipsum dolor sit </a:t>
            </a:r>
            <a:r>
              <a:rPr lang="en-US" dirty="0" err="1">
                <a:solidFill>
                  <a:sysClr val="windowText" lastClr="000000"/>
                </a:solidFill>
              </a:rPr>
              <a:t>amet</a:t>
            </a:r>
            <a:r>
              <a:rPr lang="en-US" dirty="0">
                <a:solidFill>
                  <a:sysClr val="windowText" lastClr="000000"/>
                </a:solidFill>
              </a:rPr>
              <a:t>, </a:t>
            </a:r>
            <a:r>
              <a:rPr lang="en-US" dirty="0" err="1">
                <a:solidFill>
                  <a:sysClr val="windowText" lastClr="000000"/>
                </a:solidFill>
              </a:rPr>
              <a:t>consectetur</a:t>
            </a:r>
            <a:r>
              <a:rPr lang="en-US" dirty="0">
                <a:solidFill>
                  <a:sysClr val="windowText" lastClr="000000"/>
                </a:solidFill>
              </a:rPr>
              <a:t> </a:t>
            </a:r>
            <a:r>
              <a:rPr lang="en-US" dirty="0" err="1">
                <a:solidFill>
                  <a:sysClr val="windowText" lastClr="000000"/>
                </a:solidFill>
              </a:rPr>
              <a:t>adipiscing</a:t>
            </a:r>
            <a:r>
              <a:rPr lang="en-US" dirty="0">
                <a:solidFill>
                  <a:sysClr val="windowText" lastClr="000000"/>
                </a:solidFill>
              </a:rPr>
              <a:t> </a:t>
            </a:r>
            <a:r>
              <a:rPr lang="en-US" dirty="0" err="1">
                <a:solidFill>
                  <a:sysClr val="windowText" lastClr="000000"/>
                </a:solidFill>
              </a:rPr>
              <a:t>elit</a:t>
            </a:r>
            <a:r>
              <a:rPr lang="en-US" dirty="0">
                <a:solidFill>
                  <a:sysClr val="windowText" lastClr="000000"/>
                </a:solidFill>
              </a:rPr>
              <a:t>, </a:t>
            </a:r>
            <a:r>
              <a:rPr lang="en-US" dirty="0" err="1">
                <a:solidFill>
                  <a:sysClr val="windowText" lastClr="000000"/>
                </a:solidFill>
              </a:rPr>
              <a:t>sed</a:t>
            </a:r>
            <a:r>
              <a:rPr lang="en-US" dirty="0">
                <a:solidFill>
                  <a:sysClr val="windowText" lastClr="000000"/>
                </a:solidFill>
              </a:rPr>
              <a:t> do </a:t>
            </a:r>
            <a:r>
              <a:rPr lang="en-US" dirty="0" err="1">
                <a:solidFill>
                  <a:sysClr val="windowText" lastClr="000000"/>
                </a:solidFill>
              </a:rPr>
              <a:t>eiusmod</a:t>
            </a:r>
            <a:r>
              <a:rPr lang="en-US" dirty="0">
                <a:solidFill>
                  <a:sysClr val="windowText" lastClr="000000"/>
                </a:solidFill>
              </a:rPr>
              <a:t> </a:t>
            </a:r>
            <a:r>
              <a:rPr lang="en-US" dirty="0" err="1">
                <a:solidFill>
                  <a:sysClr val="windowText" lastClr="000000"/>
                </a:solidFill>
              </a:rPr>
              <a:t>tempor</a:t>
            </a:r>
            <a:r>
              <a:rPr lang="en-US" dirty="0">
                <a:solidFill>
                  <a:sysClr val="windowText" lastClr="000000"/>
                </a:solidFill>
              </a:rPr>
              <a:t> </a:t>
            </a:r>
            <a:r>
              <a:rPr lang="en-US" dirty="0" err="1">
                <a:solidFill>
                  <a:sysClr val="windowText" lastClr="000000"/>
                </a:solidFill>
              </a:rPr>
              <a:t>incididunt</a:t>
            </a:r>
            <a:r>
              <a:rPr lang="en-US" dirty="0">
                <a:solidFill>
                  <a:sysClr val="windowText" lastClr="000000"/>
                </a:solidFill>
              </a:rPr>
              <a:t> </a:t>
            </a:r>
            <a:r>
              <a:rPr lang="en-US" dirty="0" err="1">
                <a:solidFill>
                  <a:sysClr val="windowText" lastClr="000000"/>
                </a:solidFill>
              </a:rPr>
              <a:t>ut</a:t>
            </a:r>
            <a:r>
              <a:rPr lang="en-US" dirty="0">
                <a:solidFill>
                  <a:sysClr val="windowText" lastClr="000000"/>
                </a:solidFill>
              </a:rPr>
              <a:t> </a:t>
            </a:r>
            <a:r>
              <a:rPr lang="en-US" dirty="0" err="1">
                <a:solidFill>
                  <a:sysClr val="windowText" lastClr="000000"/>
                </a:solidFill>
              </a:rPr>
              <a:t>labore</a:t>
            </a:r>
            <a:r>
              <a:rPr lang="en-US" dirty="0">
                <a:solidFill>
                  <a:sysClr val="windowText" lastClr="000000"/>
                </a:solidFill>
              </a:rPr>
              <a:t> et </a:t>
            </a:r>
            <a:r>
              <a:rPr lang="en-US" dirty="0" err="1">
                <a:solidFill>
                  <a:sysClr val="windowText" lastClr="000000"/>
                </a:solidFill>
              </a:rPr>
              <a:t>dolore</a:t>
            </a:r>
            <a:r>
              <a:rPr lang="en-US" dirty="0">
                <a:solidFill>
                  <a:sysClr val="windowText" lastClr="000000"/>
                </a:solidFill>
              </a:rPr>
              <a:t> magna </a:t>
            </a:r>
            <a:r>
              <a:rPr lang="en-US" dirty="0" err="1">
                <a:solidFill>
                  <a:sysClr val="windowText" lastClr="000000"/>
                </a:solidFill>
              </a:rPr>
              <a:t>aliqua</a:t>
            </a:r>
            <a:r>
              <a:rPr lang="en-US" dirty="0">
                <a:solidFill>
                  <a:sysClr val="windowText" lastClr="000000"/>
                </a:solidFill>
              </a:rPr>
              <a:t>.</a:t>
            </a:r>
          </a:p>
          <a:p>
            <a:pPr marL="139700" indent="0">
              <a:buNone/>
            </a:pPr>
            <a:endParaRPr lang="en-US" dirty="0">
              <a:solidFill>
                <a:sysClr val="windowText" lastClr="000000"/>
              </a:solidFill>
            </a:endParaRPr>
          </a:p>
        </p:txBody>
      </p:sp>
      <p:sp>
        <p:nvSpPr>
          <p:cNvPr id="3" name="Text Placeholder 2"/>
          <p:cNvSpPr>
            <a:spLocks noGrp="1"/>
          </p:cNvSpPr>
          <p:nvPr>
            <p:ph type="body" idx="2"/>
          </p:nvPr>
        </p:nvSpPr>
        <p:spPr/>
        <p:txBody>
          <a:bodyPr/>
          <a:lstStyle/>
          <a:p>
            <a:pPr marL="0" lvl="0" indent="0">
              <a:spcBef>
                <a:spcPts val="600"/>
              </a:spcBef>
              <a:buNone/>
            </a:pPr>
            <a:r>
              <a:rPr lang="en-US" b="1" dirty="0">
                <a:solidFill>
                  <a:sysClr val="windowText" lastClr="000000"/>
                </a:solidFill>
              </a:rPr>
              <a:t>Column 4</a:t>
            </a:r>
          </a:p>
          <a:p>
            <a:pPr marL="0" lvl="0" indent="0">
              <a:spcBef>
                <a:spcPts val="600"/>
              </a:spcBef>
              <a:buNone/>
            </a:pPr>
            <a:r>
              <a:rPr lang="en-US" dirty="0">
                <a:solidFill>
                  <a:sysClr val="windowText" lastClr="000000"/>
                </a:solidFill>
              </a:rPr>
              <a:t>Is the </a:t>
            </a:r>
            <a:r>
              <a:rPr lang="en-US" dirty="0" err="1">
                <a:solidFill>
                  <a:sysClr val="windowText" lastClr="000000"/>
                </a:solidFill>
              </a:rPr>
              <a:t>colour</a:t>
            </a:r>
            <a:r>
              <a:rPr lang="en-US" dirty="0">
                <a:solidFill>
                  <a:sysClr val="windowText" lastClr="000000"/>
                </a:solidFill>
              </a:rPr>
              <a:t> of the clear sky and the deep sea. It is located between violet and green on the optical spectrum.</a:t>
            </a:r>
          </a:p>
          <a:p>
            <a:pPr marL="139700" indent="0">
              <a:buNone/>
            </a:pPr>
            <a:endParaRPr lang="en-US" dirty="0">
              <a:solidFill>
                <a:sysClr val="windowText" lastClr="000000"/>
              </a:solidFill>
            </a:endParaRPr>
          </a:p>
        </p:txBody>
      </p:sp>
      <p:sp>
        <p:nvSpPr>
          <p:cNvPr id="289" name="Google Shape;289;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6" name="Picture 5">
            <a:extLst>
              <a:ext uri="{FF2B5EF4-FFF2-40B4-BE49-F238E27FC236}">
                <a16:creationId xmlns:a16="http://schemas.microsoft.com/office/drawing/2014/main" id="{DDBF46A6-622E-B0E7-77C8-77DB525E71FB}"/>
              </a:ext>
            </a:extLst>
          </p:cNvPr>
          <p:cNvPicPr>
            <a:picLocks noChangeAspect="1"/>
          </p:cNvPicPr>
          <p:nvPr/>
        </p:nvPicPr>
        <p:blipFill>
          <a:blip r:embed="rId3"/>
          <a:stretch>
            <a:fillRect/>
          </a:stretch>
        </p:blipFill>
        <p:spPr>
          <a:xfrm>
            <a:off x="194437" y="1330460"/>
            <a:ext cx="6144324" cy="361619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E11F-DE46-CBE3-E3C2-CEAC3EA9FF23}"/>
              </a:ext>
            </a:extLst>
          </p:cNvPr>
          <p:cNvSpPr>
            <a:spLocks noGrp="1"/>
          </p:cNvSpPr>
          <p:nvPr>
            <p:ph type="title"/>
          </p:nvPr>
        </p:nvSpPr>
        <p:spPr/>
        <p:txBody>
          <a:bodyPr/>
          <a:lstStyle/>
          <a:p>
            <a:r>
              <a:rPr lang="en-US" dirty="0"/>
              <a:t>Alternative Scenarios</a:t>
            </a:r>
          </a:p>
        </p:txBody>
      </p:sp>
      <p:sp>
        <p:nvSpPr>
          <p:cNvPr id="3" name="Text Placeholder 2">
            <a:extLst>
              <a:ext uri="{FF2B5EF4-FFF2-40B4-BE49-F238E27FC236}">
                <a16:creationId xmlns:a16="http://schemas.microsoft.com/office/drawing/2014/main" id="{4DCD6BEA-5EF4-E0F9-319F-EC5830BF83D0}"/>
              </a:ext>
            </a:extLst>
          </p:cNvPr>
          <p:cNvSpPr>
            <a:spLocks noGrp="1"/>
          </p:cNvSpPr>
          <p:nvPr>
            <p:ph type="body" idx="1"/>
          </p:nvPr>
        </p:nvSpPr>
        <p:spPr>
          <a:xfrm>
            <a:off x="-1" y="1812616"/>
            <a:ext cx="9257289" cy="3549959"/>
          </a:xfrm>
          <a:solidFill>
            <a:schemeClr val="bg1"/>
          </a:solidFill>
        </p:spPr>
        <p:txBody>
          <a:bodyPr/>
          <a:lstStyle/>
          <a:p>
            <a:endParaRPr lang="en-US" dirty="0"/>
          </a:p>
        </p:txBody>
      </p:sp>
      <p:sp>
        <p:nvSpPr>
          <p:cNvPr id="5" name="Slide Number Placeholder 4">
            <a:extLst>
              <a:ext uri="{FF2B5EF4-FFF2-40B4-BE49-F238E27FC236}">
                <a16:creationId xmlns:a16="http://schemas.microsoft.com/office/drawing/2014/main" id="{319B4B90-9CE9-A358-3804-859C312EF37F}"/>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8" name="Picture 7">
            <a:extLst>
              <a:ext uri="{FF2B5EF4-FFF2-40B4-BE49-F238E27FC236}">
                <a16:creationId xmlns:a16="http://schemas.microsoft.com/office/drawing/2014/main" id="{90FE314A-E50C-C9D4-3B12-1138AC1F5799}"/>
              </a:ext>
            </a:extLst>
          </p:cNvPr>
          <p:cNvPicPr>
            <a:picLocks noChangeAspect="1"/>
          </p:cNvPicPr>
          <p:nvPr/>
        </p:nvPicPr>
        <p:blipFill>
          <a:blip r:embed="rId3">
            <a:extLst>
              <a:ext uri="{28A0092B-C50C-407E-A947-70E740481C1C}">
                <a14:useLocalDpi xmlns:a14="http://schemas.microsoft.com/office/drawing/2010/main" val="0"/>
              </a:ext>
            </a:extLst>
          </a:blip>
          <a:srcRect t="5826"/>
          <a:stretch/>
        </p:blipFill>
        <p:spPr bwMode="auto">
          <a:xfrm>
            <a:off x="-19600" y="2014927"/>
            <a:ext cx="9163600" cy="2565020"/>
          </a:xfrm>
          <a:prstGeom prst="rect">
            <a:avLst/>
          </a:prstGeom>
          <a:noFill/>
          <a:ln>
            <a:noFill/>
          </a:ln>
        </p:spPr>
      </p:pic>
    </p:spTree>
    <p:extLst>
      <p:ext uri="{BB962C8B-B14F-4D97-AF65-F5344CB8AC3E}">
        <p14:creationId xmlns:p14="http://schemas.microsoft.com/office/powerpoint/2010/main" val="4005716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6" name="Google Shape;506;p3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15</a:t>
            </a:fld>
            <a:endParaRPr>
              <a:solidFill>
                <a:schemeClr val="lt1"/>
              </a:solidFill>
            </a:endParaRPr>
          </a:p>
        </p:txBody>
      </p:sp>
      <p:sp>
        <p:nvSpPr>
          <p:cNvPr id="504" name="Google Shape;504;p34"/>
          <p:cNvSpPr txBox="1">
            <a:spLocks noGrp="1"/>
          </p:cNvSpPr>
          <p:nvPr>
            <p:ph type="ctrTitle" idx="4294967295"/>
          </p:nvPr>
        </p:nvSpPr>
        <p:spPr>
          <a:xfrm>
            <a:off x="2263318" y="840530"/>
            <a:ext cx="4422775" cy="1160463"/>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7200" dirty="0">
                <a:solidFill>
                  <a:schemeClr val="lt1"/>
                </a:solidFill>
                <a:latin typeface="Corbel" panose="020B0503020204020204" pitchFamily="34" charset="0"/>
              </a:rPr>
              <a:t>THANKS!</a:t>
            </a:r>
            <a:endParaRPr sz="7200" dirty="0">
              <a:solidFill>
                <a:schemeClr val="lt1"/>
              </a:solidFill>
              <a:latin typeface="Corbel" panose="020B0503020204020204" pitchFamily="34" charset="0"/>
            </a:endParaRPr>
          </a:p>
        </p:txBody>
      </p:sp>
      <p:sp>
        <p:nvSpPr>
          <p:cNvPr id="505" name="Google Shape;505;p34"/>
          <p:cNvSpPr txBox="1">
            <a:spLocks noGrp="1"/>
          </p:cNvSpPr>
          <p:nvPr>
            <p:ph type="subTitle" idx="4294967295"/>
          </p:nvPr>
        </p:nvSpPr>
        <p:spPr>
          <a:xfrm>
            <a:off x="2360612" y="2085742"/>
            <a:ext cx="4422775" cy="1662113"/>
          </a:xfrm>
          <a:prstGeom prst="rect">
            <a:avLst/>
          </a:prstGeom>
        </p:spPr>
        <p:txBody>
          <a:bodyPr spcFirstLastPara="1" wrap="square" lIns="0" tIns="0" rIns="0" bIns="0" anchor="t" anchorCtr="0">
            <a:noAutofit/>
          </a:bodyPr>
          <a:lstStyle/>
          <a:p>
            <a:pPr marL="457200" lvl="0" indent="-330200" algn="l" rtl="0">
              <a:spcBef>
                <a:spcPts val="800"/>
              </a:spcBef>
              <a:spcAft>
                <a:spcPts val="0"/>
              </a:spcAft>
              <a:buClr>
                <a:schemeClr val="lt1"/>
              </a:buClr>
              <a:buSzPts val="1600"/>
              <a:buChar char="⬢"/>
            </a:pPr>
            <a:r>
              <a:rPr lang="en-US" b="1" dirty="0">
                <a:solidFill>
                  <a:schemeClr val="lt1"/>
                </a:solidFill>
                <a:latin typeface="Corbel" panose="020B0503020204020204" pitchFamily="34" charset="0"/>
              </a:rPr>
              <a:t>w</a:t>
            </a:r>
            <a:r>
              <a:rPr lang="en" b="1" dirty="0">
                <a:solidFill>
                  <a:schemeClr val="lt1"/>
                </a:solidFill>
                <a:latin typeface="Corbel" panose="020B0503020204020204" pitchFamily="34" charset="0"/>
              </a:rPr>
              <a:t>ill.irving@rutgers.edu</a:t>
            </a:r>
            <a:endParaRPr b="1" dirty="0">
              <a:solidFill>
                <a:schemeClr val="lt1"/>
              </a:solidFill>
              <a:latin typeface="Corbel" panose="020B05030202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1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R/ECON and NJSPL</a:t>
            </a:r>
            <a:endParaRPr dirty="0"/>
          </a:p>
        </p:txBody>
      </p:sp>
      <p:sp>
        <p:nvSpPr>
          <p:cNvPr id="2" name="Text Placeholder 1"/>
          <p:cNvSpPr>
            <a:spLocks noGrp="1"/>
          </p:cNvSpPr>
          <p:nvPr>
            <p:ph type="body" idx="1"/>
          </p:nvPr>
        </p:nvSpPr>
        <p:spPr>
          <a:xfrm>
            <a:off x="779074" y="1503550"/>
            <a:ext cx="5324013" cy="3268500"/>
          </a:xfrm>
        </p:spPr>
        <p:txBody>
          <a:bodyPr/>
          <a:lstStyle/>
          <a:p>
            <a:r>
              <a:rPr lang="en-US" sz="1800" b="1" dirty="0"/>
              <a:t>R/ECON Rutgers Economic Advisory Service</a:t>
            </a:r>
          </a:p>
          <a:p>
            <a:pPr lvl="1"/>
            <a:r>
              <a:rPr lang="en-US" sz="1800" dirty="0"/>
              <a:t>Forecasting</a:t>
            </a:r>
          </a:p>
          <a:p>
            <a:pPr lvl="1"/>
            <a:r>
              <a:rPr lang="en-US" sz="1800" dirty="0"/>
              <a:t>Simulations</a:t>
            </a:r>
          </a:p>
          <a:p>
            <a:pPr lvl="1"/>
            <a:r>
              <a:rPr lang="en-US" sz="1800" dirty="0"/>
              <a:t>Impact Modeling</a:t>
            </a:r>
          </a:p>
          <a:p>
            <a:pPr lvl="1"/>
            <a:endParaRPr lang="en-US" sz="1200" dirty="0"/>
          </a:p>
          <a:p>
            <a:r>
              <a:rPr lang="en-US" sz="1800" b="1" dirty="0"/>
              <a:t>New Jersey State Policy Lab</a:t>
            </a:r>
          </a:p>
          <a:p>
            <a:pPr lvl="1"/>
            <a:r>
              <a:rPr lang="en-US" sz="1800" dirty="0"/>
              <a:t>Bloustein and SPAA</a:t>
            </a:r>
          </a:p>
          <a:p>
            <a:pPr lvl="1"/>
            <a:r>
              <a:rPr lang="en-US" sz="1800" dirty="0"/>
              <a:t>Design and analysis of state policies</a:t>
            </a:r>
          </a:p>
        </p:txBody>
      </p:sp>
      <p:sp>
        <p:nvSpPr>
          <p:cNvPr id="275" name="Google Shape;275;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261849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7"/>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Overview</a:t>
            </a:r>
            <a:endParaRPr dirty="0"/>
          </a:p>
        </p:txBody>
      </p:sp>
      <p:sp>
        <p:nvSpPr>
          <p:cNvPr id="240" name="Google Shape;240;p17"/>
          <p:cNvSpPr txBox="1">
            <a:spLocks noGrp="1"/>
          </p:cNvSpPr>
          <p:nvPr>
            <p:ph type="body" idx="1"/>
          </p:nvPr>
        </p:nvSpPr>
        <p:spPr>
          <a:xfrm>
            <a:off x="779100" y="1503550"/>
            <a:ext cx="7833272" cy="2884200"/>
          </a:xfrm>
          <a:prstGeom prst="rect">
            <a:avLst/>
          </a:prstGeom>
        </p:spPr>
        <p:txBody>
          <a:bodyPr spcFirstLastPara="1" wrap="square" lIns="0" tIns="0" rIns="0" bIns="0" anchor="t" anchorCtr="0">
            <a:noAutofit/>
          </a:bodyPr>
          <a:lstStyle/>
          <a:p>
            <a:pPr>
              <a:spcBef>
                <a:spcPts val="600"/>
              </a:spcBef>
            </a:pPr>
            <a:r>
              <a:rPr lang="en-US" sz="2000" dirty="0"/>
              <a:t>Economic growth</a:t>
            </a:r>
          </a:p>
          <a:p>
            <a:pPr lvl="1">
              <a:spcBef>
                <a:spcPts val="600"/>
              </a:spcBef>
              <a:buChar char="⬢"/>
            </a:pPr>
            <a:r>
              <a:rPr lang="en-US" sz="2000" dirty="0"/>
              <a:t>GDP</a:t>
            </a:r>
          </a:p>
          <a:p>
            <a:pPr lvl="1">
              <a:spcBef>
                <a:spcPts val="600"/>
              </a:spcBef>
              <a:buChar char="⬢"/>
            </a:pPr>
            <a:r>
              <a:rPr lang="en-US" sz="2000" dirty="0"/>
              <a:t>Employment</a:t>
            </a:r>
          </a:p>
          <a:p>
            <a:pPr marL="457200" lvl="0" indent="-330200" algn="l" rtl="0">
              <a:spcBef>
                <a:spcPts val="600"/>
              </a:spcBef>
              <a:spcAft>
                <a:spcPts val="0"/>
              </a:spcAft>
              <a:buSzPts val="1600"/>
              <a:buChar char="⬢"/>
            </a:pPr>
            <a:r>
              <a:rPr lang="en-US" sz="2000" dirty="0"/>
              <a:t>Demographic Change</a:t>
            </a:r>
          </a:p>
          <a:p>
            <a:pPr>
              <a:spcBef>
                <a:spcPts val="600"/>
              </a:spcBef>
            </a:pPr>
            <a:r>
              <a:rPr lang="en-US" sz="2000" dirty="0"/>
              <a:t>Alternative Scenarios</a:t>
            </a:r>
          </a:p>
        </p:txBody>
      </p:sp>
      <p:sp>
        <p:nvSpPr>
          <p:cNvPr id="241" name="Google Shape;241;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286296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7B0B-7A02-F53A-EF66-F10A9CE7B87A}"/>
              </a:ext>
            </a:extLst>
          </p:cNvPr>
          <p:cNvSpPr>
            <a:spLocks noGrp="1"/>
          </p:cNvSpPr>
          <p:nvPr>
            <p:ph type="title"/>
          </p:nvPr>
        </p:nvSpPr>
        <p:spPr/>
        <p:txBody>
          <a:bodyPr/>
          <a:lstStyle/>
          <a:p>
            <a:r>
              <a:rPr lang="en-US" dirty="0"/>
              <a:t>Uncertainty</a:t>
            </a:r>
          </a:p>
        </p:txBody>
      </p:sp>
      <p:sp>
        <p:nvSpPr>
          <p:cNvPr id="3" name="Text Placeholder 2">
            <a:extLst>
              <a:ext uri="{FF2B5EF4-FFF2-40B4-BE49-F238E27FC236}">
                <a16:creationId xmlns:a16="http://schemas.microsoft.com/office/drawing/2014/main" id="{1B6F22F2-86A8-40A1-13FF-519E2C2DED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BF8AB9-4C25-D6CE-38B3-AE900F7E811E}"/>
              </a:ext>
            </a:extLst>
          </p:cNvPr>
          <p:cNvSpPr>
            <a:spLocks noGrp="1"/>
          </p:cNvSpPr>
          <p:nvPr>
            <p:ph type="sldNum" idx="12"/>
          </p:nvPr>
        </p:nvSpPr>
        <p:spPr/>
        <p:txBody>
          <a:bodyPr/>
          <a:lstStyle/>
          <a:p>
            <a:fld id="{00000000-1234-1234-1234-123412341234}" type="slidenum">
              <a:rPr lang="en" smtClean="0"/>
              <a:pPr/>
              <a:t>4</a:t>
            </a:fld>
            <a:endParaRPr lang="en"/>
          </a:p>
        </p:txBody>
      </p:sp>
      <p:pic>
        <p:nvPicPr>
          <p:cNvPr id="6" name="Picture 5" descr="A cartoon character with many arrows around it&#10;&#10;AI-generated content may be incorrect.">
            <a:extLst>
              <a:ext uri="{FF2B5EF4-FFF2-40B4-BE49-F238E27FC236}">
                <a16:creationId xmlns:a16="http://schemas.microsoft.com/office/drawing/2014/main" id="{9B5ABFE9-306F-F334-8F56-5A6F4F050BE4}"/>
              </a:ext>
            </a:extLst>
          </p:cNvPr>
          <p:cNvPicPr>
            <a:picLocks noChangeAspect="1"/>
          </p:cNvPicPr>
          <p:nvPr/>
        </p:nvPicPr>
        <p:blipFill>
          <a:blip r:embed="rId3"/>
          <a:stretch>
            <a:fillRect/>
          </a:stretch>
        </p:blipFill>
        <p:spPr>
          <a:xfrm>
            <a:off x="1009650" y="1390224"/>
            <a:ext cx="5162550" cy="3556427"/>
          </a:xfrm>
          <a:prstGeom prst="rect">
            <a:avLst/>
          </a:prstGeom>
        </p:spPr>
      </p:pic>
    </p:spTree>
    <p:extLst>
      <p:ext uri="{BB962C8B-B14F-4D97-AF65-F5344CB8AC3E}">
        <p14:creationId xmlns:p14="http://schemas.microsoft.com/office/powerpoint/2010/main" val="39569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FD239C-7AEA-1369-B52F-BCC7B4C387A8}"/>
              </a:ext>
            </a:extLst>
          </p:cNvPr>
          <p:cNvSpPr>
            <a:spLocks noGrp="1"/>
          </p:cNvSpPr>
          <p:nvPr>
            <p:ph type="body" idx="1"/>
          </p:nvPr>
        </p:nvSpPr>
        <p:spPr>
          <a:xfrm>
            <a:off x="779100" y="795130"/>
            <a:ext cx="6010500" cy="3592619"/>
          </a:xfrm>
        </p:spPr>
        <p:txBody>
          <a:bodyPr/>
          <a:lstStyle/>
          <a:p>
            <a:r>
              <a:rPr lang="en-US" sz="1800" dirty="0"/>
              <a:t>“We’re going to look back and either say, ‘Wow, the economy was super resilient and these things didn’t matter as much as we thought they would,’ or we’re going to say, ‘Yeah, you could kind of feel it was weakening,’” said Louise Sheiner, an economist at the Brookings Institution. “I think we just don’t know.”</a:t>
            </a:r>
          </a:p>
          <a:p>
            <a:endParaRPr lang="en-US" sz="1800" dirty="0"/>
          </a:p>
          <a:p>
            <a:endParaRPr lang="en-US" sz="1800" dirty="0"/>
          </a:p>
          <a:p>
            <a:r>
              <a:rPr lang="en-US" sz="1800" dirty="0"/>
              <a:t>--Ben Casselman, NYT, July 30, 2025, “</a:t>
            </a:r>
            <a:r>
              <a:rPr lang="en-US" sz="1800" i="1" dirty="0"/>
              <a:t>U.S. Economy Slowed in First Half of 2025 as Tariffs Scrambled Data”</a:t>
            </a:r>
            <a:endParaRPr lang="en-US" sz="1800" dirty="0"/>
          </a:p>
          <a:p>
            <a:endParaRPr lang="en-US" sz="1800" dirty="0"/>
          </a:p>
        </p:txBody>
      </p:sp>
      <p:sp>
        <p:nvSpPr>
          <p:cNvPr id="4" name="Slide Number Placeholder 3">
            <a:extLst>
              <a:ext uri="{FF2B5EF4-FFF2-40B4-BE49-F238E27FC236}">
                <a16:creationId xmlns:a16="http://schemas.microsoft.com/office/drawing/2014/main" id="{D2096644-E9DC-DE8C-FA24-26AE2B2C102C}"/>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72795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1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New Jersey Forecast Summary (Summer 2025)</a:t>
            </a:r>
            <a:endParaRPr dirty="0"/>
          </a:p>
        </p:txBody>
      </p:sp>
      <p:sp>
        <p:nvSpPr>
          <p:cNvPr id="275" name="Google Shape;275;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5" name="Text Placeholder 4">
            <a:extLst>
              <a:ext uri="{FF2B5EF4-FFF2-40B4-BE49-F238E27FC236}">
                <a16:creationId xmlns:a16="http://schemas.microsoft.com/office/drawing/2014/main" id="{958708B3-96C0-7F14-5117-68B6170CEE71}"/>
              </a:ext>
            </a:extLst>
          </p:cNvPr>
          <p:cNvSpPr>
            <a:spLocks noGrp="1"/>
          </p:cNvSpPr>
          <p:nvPr>
            <p:ph type="body" idx="1"/>
          </p:nvPr>
        </p:nvSpPr>
        <p:spPr/>
        <p:txBody>
          <a:bodyPr/>
          <a:lstStyle/>
          <a:p>
            <a:endParaRPr lang="en-US" dirty="0"/>
          </a:p>
        </p:txBody>
      </p:sp>
      <p:sp>
        <p:nvSpPr>
          <p:cNvPr id="7" name="Text Placeholder 6">
            <a:extLst>
              <a:ext uri="{FF2B5EF4-FFF2-40B4-BE49-F238E27FC236}">
                <a16:creationId xmlns:a16="http://schemas.microsoft.com/office/drawing/2014/main" id="{108C937A-DF08-E71F-2A74-B4BDDCAB8E3F}"/>
              </a:ext>
            </a:extLst>
          </p:cNvPr>
          <p:cNvSpPr>
            <a:spLocks noGrp="1"/>
          </p:cNvSpPr>
          <p:nvPr>
            <p:ph type="body" idx="2"/>
          </p:nvPr>
        </p:nvSpPr>
        <p:spPr/>
        <p:txBody>
          <a:bodyPr/>
          <a:lstStyle/>
          <a:p>
            <a:endParaRPr lang="en-US"/>
          </a:p>
        </p:txBody>
      </p:sp>
      <p:pic>
        <p:nvPicPr>
          <p:cNvPr id="10" name="Picture 9">
            <a:extLst>
              <a:ext uri="{FF2B5EF4-FFF2-40B4-BE49-F238E27FC236}">
                <a16:creationId xmlns:a16="http://schemas.microsoft.com/office/drawing/2014/main" id="{5DBCC01F-D582-70D3-921B-49A34BA69E3F}"/>
              </a:ext>
            </a:extLst>
          </p:cNvPr>
          <p:cNvPicPr>
            <a:picLocks noChangeAspect="1"/>
          </p:cNvPicPr>
          <p:nvPr/>
        </p:nvPicPr>
        <p:blipFill>
          <a:blip r:embed="rId3"/>
          <a:srcRect l="-1" t="2760" r="21409" b="14544"/>
          <a:stretch/>
        </p:blipFill>
        <p:spPr>
          <a:xfrm>
            <a:off x="0" y="1619249"/>
            <a:ext cx="6846345" cy="2809875"/>
          </a:xfrm>
          <a:prstGeom prst="rect">
            <a:avLst/>
          </a:prstGeom>
        </p:spPr>
      </p:pic>
    </p:spTree>
    <p:extLst>
      <p:ext uri="{BB962C8B-B14F-4D97-AF65-F5344CB8AC3E}">
        <p14:creationId xmlns:p14="http://schemas.microsoft.com/office/powerpoint/2010/main" val="222700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1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Effects of Tariffs, Border Policy &amp; more</a:t>
            </a:r>
            <a:endParaRPr dirty="0"/>
          </a:p>
        </p:txBody>
      </p:sp>
      <p:sp>
        <p:nvSpPr>
          <p:cNvPr id="275" name="Google Shape;275;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4" name="Picture 3">
            <a:extLst>
              <a:ext uri="{FF2B5EF4-FFF2-40B4-BE49-F238E27FC236}">
                <a16:creationId xmlns:a16="http://schemas.microsoft.com/office/drawing/2014/main" id="{7D4866D4-3C4E-33FF-7D59-D8C48E310302}"/>
              </a:ext>
            </a:extLst>
          </p:cNvPr>
          <p:cNvPicPr>
            <a:picLocks noChangeAspect="1"/>
          </p:cNvPicPr>
          <p:nvPr/>
        </p:nvPicPr>
        <p:blipFill>
          <a:blip r:embed="rId3"/>
          <a:stretch>
            <a:fillRect/>
          </a:stretch>
        </p:blipFill>
        <p:spPr>
          <a:xfrm>
            <a:off x="644914" y="1503243"/>
            <a:ext cx="5884922" cy="3268807"/>
          </a:xfrm>
          <a:prstGeom prst="rect">
            <a:avLst/>
          </a:prstGeom>
        </p:spPr>
      </p:pic>
    </p:spTree>
    <p:extLst>
      <p:ext uri="{BB962C8B-B14F-4D97-AF65-F5344CB8AC3E}">
        <p14:creationId xmlns:p14="http://schemas.microsoft.com/office/powerpoint/2010/main" val="285523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19"/>
          <p:cNvSpPr txBox="1">
            <a:spLocks noGrp="1"/>
          </p:cNvSpPr>
          <p:nvPr>
            <p:ph type="title"/>
          </p:nvPr>
        </p:nvSpPr>
        <p:spPr>
          <a:xfrm>
            <a:off x="730346" y="528536"/>
            <a:ext cx="60105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State Economic Growth Will Continue to Lag</a:t>
            </a:r>
            <a:endParaRPr dirty="0"/>
          </a:p>
        </p:txBody>
      </p:sp>
      <p:sp>
        <p:nvSpPr>
          <p:cNvPr id="275" name="Google Shape;275;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3" name="Picture 2">
            <a:extLst>
              <a:ext uri="{FF2B5EF4-FFF2-40B4-BE49-F238E27FC236}">
                <a16:creationId xmlns:a16="http://schemas.microsoft.com/office/drawing/2014/main" id="{1B40C48B-46EB-8E92-AAC4-0B1BD7F0F2D6}"/>
              </a:ext>
            </a:extLst>
          </p:cNvPr>
          <p:cNvPicPr>
            <a:picLocks noChangeAspect="1"/>
          </p:cNvPicPr>
          <p:nvPr/>
        </p:nvPicPr>
        <p:blipFill>
          <a:blip r:embed="rId3"/>
          <a:stretch>
            <a:fillRect/>
          </a:stretch>
        </p:blipFill>
        <p:spPr>
          <a:xfrm>
            <a:off x="380329" y="1166625"/>
            <a:ext cx="6360517" cy="3583226"/>
          </a:xfrm>
          <a:prstGeom prst="rect">
            <a:avLst/>
          </a:prstGeom>
        </p:spPr>
      </p:pic>
      <p:sp>
        <p:nvSpPr>
          <p:cNvPr id="2" name="TextBox 1">
            <a:extLst>
              <a:ext uri="{FF2B5EF4-FFF2-40B4-BE49-F238E27FC236}">
                <a16:creationId xmlns:a16="http://schemas.microsoft.com/office/drawing/2014/main" id="{BF94C7EE-8197-6044-F13C-4FF28EC5F198}"/>
              </a:ext>
            </a:extLst>
          </p:cNvPr>
          <p:cNvSpPr txBox="1"/>
          <p:nvPr/>
        </p:nvSpPr>
        <p:spPr>
          <a:xfrm>
            <a:off x="566928" y="4344959"/>
            <a:ext cx="2148840" cy="230832"/>
          </a:xfrm>
          <a:prstGeom prst="rect">
            <a:avLst/>
          </a:prstGeom>
          <a:solidFill>
            <a:schemeClr val="bg1"/>
          </a:solidFill>
        </p:spPr>
        <p:txBody>
          <a:bodyPr wrap="square" rtlCol="0">
            <a:spAutoFit/>
          </a:bodyPr>
          <a:lstStyle/>
          <a:p>
            <a:r>
              <a:rPr lang="en-US" sz="900" dirty="0"/>
              <a:t>Source: U.S. BEA, R/ECON, Moody’s.</a:t>
            </a:r>
          </a:p>
        </p:txBody>
      </p:sp>
    </p:spTree>
    <p:extLst>
      <p:ext uri="{BB962C8B-B14F-4D97-AF65-F5344CB8AC3E}">
        <p14:creationId xmlns:p14="http://schemas.microsoft.com/office/powerpoint/2010/main" val="3871616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33D8D-D6EA-8A5E-3563-24888D062473}"/>
              </a:ext>
            </a:extLst>
          </p:cNvPr>
          <p:cNvSpPr>
            <a:spLocks noGrp="1"/>
          </p:cNvSpPr>
          <p:nvPr>
            <p:ph type="title"/>
          </p:nvPr>
        </p:nvSpPr>
        <p:spPr>
          <a:xfrm>
            <a:off x="622842" y="228329"/>
            <a:ext cx="6010500" cy="396300"/>
          </a:xfrm>
        </p:spPr>
        <p:txBody>
          <a:bodyPr/>
          <a:lstStyle/>
          <a:p>
            <a:r>
              <a:rPr lang="en-US" dirty="0"/>
              <a:t>May-June National Employment Revisions</a:t>
            </a:r>
          </a:p>
        </p:txBody>
      </p:sp>
      <p:sp>
        <p:nvSpPr>
          <p:cNvPr id="5" name="Slide Number Placeholder 4">
            <a:extLst>
              <a:ext uri="{FF2B5EF4-FFF2-40B4-BE49-F238E27FC236}">
                <a16:creationId xmlns:a16="http://schemas.microsoft.com/office/drawing/2014/main" id="{C307804C-05B2-A3F5-17AF-7B6707DE0264}"/>
              </a:ext>
            </a:extLst>
          </p:cNvPr>
          <p:cNvSpPr>
            <a:spLocks noGrp="1"/>
          </p:cNvSpPr>
          <p:nvPr>
            <p:ph type="sldNum" idx="12"/>
          </p:nvPr>
        </p:nvSpPr>
        <p:spPr/>
        <p:txBody>
          <a:bodyPr/>
          <a:lstStyle/>
          <a:p>
            <a:fld id="{00000000-1234-1234-1234-123412341234}" type="slidenum">
              <a:rPr lang="en" smtClean="0"/>
              <a:pPr/>
              <a:t>9</a:t>
            </a:fld>
            <a:endParaRPr lang="en"/>
          </a:p>
        </p:txBody>
      </p:sp>
      <p:pic>
        <p:nvPicPr>
          <p:cNvPr id="8" name="Picture 7">
            <a:extLst>
              <a:ext uri="{FF2B5EF4-FFF2-40B4-BE49-F238E27FC236}">
                <a16:creationId xmlns:a16="http://schemas.microsoft.com/office/drawing/2014/main" id="{E05271D4-B799-632E-E370-CC90911A2D23}"/>
              </a:ext>
            </a:extLst>
          </p:cNvPr>
          <p:cNvPicPr>
            <a:picLocks noChangeAspect="1"/>
          </p:cNvPicPr>
          <p:nvPr/>
        </p:nvPicPr>
        <p:blipFill>
          <a:blip r:embed="rId3"/>
          <a:srcRect l="7382" t="15009"/>
          <a:stretch/>
        </p:blipFill>
        <p:spPr>
          <a:xfrm>
            <a:off x="191386" y="1041991"/>
            <a:ext cx="6215128" cy="3806455"/>
          </a:xfrm>
          <a:prstGeom prst="rect">
            <a:avLst/>
          </a:prstGeom>
        </p:spPr>
      </p:pic>
    </p:spTree>
    <p:extLst>
      <p:ext uri="{BB962C8B-B14F-4D97-AF65-F5344CB8AC3E}">
        <p14:creationId xmlns:p14="http://schemas.microsoft.com/office/powerpoint/2010/main" val="226012537"/>
      </p:ext>
    </p:extLst>
  </p:cSld>
  <p:clrMapOvr>
    <a:masterClrMapping/>
  </p:clrMapOvr>
</p:sld>
</file>

<file path=ppt/theme/theme1.xml><?xml version="1.0" encoding="utf-8"?>
<a:theme xmlns:a="http://schemas.openxmlformats.org/drawingml/2006/main" name="Dauphin template">
  <a:themeElements>
    <a:clrScheme name="Rutgers 1">
      <a:dk1>
        <a:srgbClr val="151515"/>
      </a:dk1>
      <a:lt1>
        <a:srgbClr val="F2F2F2"/>
      </a:lt1>
      <a:dk2>
        <a:srgbClr val="00626D"/>
      </a:dk2>
      <a:lt2>
        <a:srgbClr val="D8D8D8"/>
      </a:lt2>
      <a:accent1>
        <a:srgbClr val="00626D"/>
      </a:accent1>
      <a:accent2>
        <a:srgbClr val="AD002B"/>
      </a:accent2>
      <a:accent3>
        <a:srgbClr val="00626D"/>
      </a:accent3>
      <a:accent4>
        <a:srgbClr val="703221"/>
      </a:accent4>
      <a:accent5>
        <a:srgbClr val="4F585F"/>
      </a:accent5>
      <a:accent6>
        <a:srgbClr val="AD002B"/>
      </a:accent6>
      <a:hlink>
        <a:srgbClr val="151515"/>
      </a:hlink>
      <a:folHlink>
        <a:srgbClr val="1515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22199</TotalTime>
  <Words>312</Words>
  <Application>Microsoft Office PowerPoint</Application>
  <PresentationFormat>On-screen Show (16:9)</PresentationFormat>
  <Paragraphs>67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Catamaran</vt:lpstr>
      <vt:lpstr>Arial</vt:lpstr>
      <vt:lpstr>Catamaran Thin</vt:lpstr>
      <vt:lpstr>Calibri</vt:lpstr>
      <vt:lpstr>Corbel</vt:lpstr>
      <vt:lpstr>Dauphin template</vt:lpstr>
      <vt:lpstr>New Jersey Economic and Demographic Outlook  New Jersey State Policy Lab Policy In Practice  Will Irving August 18, 2025</vt:lpstr>
      <vt:lpstr>R/ECON and NJSPL</vt:lpstr>
      <vt:lpstr>Overview</vt:lpstr>
      <vt:lpstr>Uncertainty</vt:lpstr>
      <vt:lpstr>PowerPoint Presentation</vt:lpstr>
      <vt:lpstr>New Jersey Forecast Summary (Summer 2025)</vt:lpstr>
      <vt:lpstr>Effects of Tariffs, Border Policy &amp; more</vt:lpstr>
      <vt:lpstr>State Economic Growth Will Continue to Lag</vt:lpstr>
      <vt:lpstr>May-June National Employment Revisions</vt:lpstr>
      <vt:lpstr>NJ Employment Trend</vt:lpstr>
      <vt:lpstr>Employment Outlook</vt:lpstr>
      <vt:lpstr>Population growth will slow over the longer term</vt:lpstr>
      <vt:lpstr>Aging Population</vt:lpstr>
      <vt:lpstr>Alternative Scenarios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swedberg</dc:creator>
  <cp:lastModifiedBy>Megan McCue</cp:lastModifiedBy>
  <cp:revision>71</cp:revision>
  <cp:lastPrinted>2025-07-23T16:04:17Z</cp:lastPrinted>
  <dcterms:modified xsi:type="dcterms:W3CDTF">2025-08-28T20:16:49Z</dcterms:modified>
</cp:coreProperties>
</file>